
<file path=[Content_Types].xml><?xml version="1.0" encoding="utf-8"?>
<Types xmlns="http://schemas.openxmlformats.org/package/2006/content-types">
  <Default Extension="png" ContentType="image/png"/>
  <Default Extension="wma" ContentType="audio/x-ms-wma"/>
  <Default Extension="rels" ContentType="application/vnd.openxmlformats-package.relationships+xml"/>
  <Default Extension="xml" ContentType="application/xml"/>
  <Default Extension="fntdata" ContentType="application/x-fontdata"/>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embedTrueTypeFonts="1" saveSubsetFonts="1">
  <p:sldMasterIdLst>
    <p:sldMasterId id="2147483763" r:id="rId1"/>
  </p:sldMasterIdLst>
  <p:notesMasterIdLst>
    <p:notesMasterId r:id="rId15"/>
  </p:notesMasterIdLst>
  <p:sldIdLst>
    <p:sldId id="257" r:id="rId2"/>
    <p:sldId id="304" r:id="rId3"/>
    <p:sldId id="311" r:id="rId4"/>
    <p:sldId id="269" r:id="rId5"/>
    <p:sldId id="273" r:id="rId6"/>
    <p:sldId id="262" r:id="rId7"/>
    <p:sldId id="299" r:id="rId8"/>
    <p:sldId id="281" r:id="rId9"/>
    <p:sldId id="266" r:id="rId10"/>
    <p:sldId id="278" r:id="rId11"/>
    <p:sldId id="301" r:id="rId12"/>
    <p:sldId id="323" r:id="rId13"/>
    <p:sldId id="321" r:id="rId14"/>
  </p:sldIdLst>
  <p:sldSz cx="24384000" cy="13716000"/>
  <p:notesSz cx="6789738" cy="9929813"/>
  <p:embeddedFontLst>
    <p:embeddedFont>
      <p:font typeface="Calibri Light" panose="020F0302020204030204" pitchFamily="34" charset="0"/>
      <p:regular r:id="rId16"/>
      <p:italic r:id="rId17"/>
    </p:embeddedFont>
    <p:embeddedFont>
      <p:font typeface="Calibri" panose="020F0502020204030204" pitchFamily="34" charset="0"/>
      <p:regular r:id="rId18"/>
      <p:bold r:id="rId19"/>
      <p:italic r:id="rId20"/>
      <p:boldItalic r:id="rId21"/>
    </p:embeddedFont>
    <p:embeddedFont>
      <p:font typeface="Lato Light" panose="020F0302020204030203" pitchFamily="34" charset="0"/>
      <p:regular r:id="rId22"/>
      <p:italic r:id="rId23"/>
    </p:embeddedFont>
    <p:embeddedFont>
      <p:font typeface="Helvetica" panose="020B0604020202020204" pitchFamily="34" charset="0"/>
      <p:regular r:id="rId24"/>
      <p:bold r:id="rId25"/>
      <p:italic r:id="rId26"/>
      <p:boldItalic r:id="rId27"/>
    </p:embeddedFont>
  </p:embeddedFontLst>
  <p:defaultTextStyle>
    <a:defPPr>
      <a:defRPr lang="en-US"/>
    </a:defPPr>
    <a:lvl1pPr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CEC5"/>
    <a:srgbClr val="465A70"/>
    <a:srgbClr val="30424E"/>
    <a:srgbClr val="4D4D4D"/>
    <a:srgbClr val="7B3B65"/>
    <a:srgbClr val="632C53"/>
    <a:srgbClr val="ECA4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2" autoAdjust="0"/>
    <p:restoredTop sz="80158" autoAdjust="0"/>
  </p:normalViewPr>
  <p:slideViewPr>
    <p:cSldViewPr>
      <p:cViewPr varScale="1">
        <p:scale>
          <a:sx n="24" d="100"/>
          <a:sy n="24" d="100"/>
        </p:scale>
        <p:origin x="687" y="33"/>
      </p:cViewPr>
      <p:guideLst>
        <p:guide orient="horz" pos="4320"/>
        <p:guide pos="76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C22733"/>
            </a:solidFill>
            <a:ln>
              <a:noFill/>
            </a:ln>
          </c:spPr>
          <c:dPt>
            <c:idx val="0"/>
            <c:bubble3D val="0"/>
            <c:spPr>
              <a:solidFill>
                <a:srgbClr val="ECA433"/>
              </a:solidFill>
              <a:ln w="19050">
                <a:noFill/>
              </a:ln>
              <a:effectLst/>
            </c:spPr>
          </c:dPt>
          <c:dPt>
            <c:idx val="1"/>
            <c:bubble3D val="0"/>
            <c:spPr>
              <a:solidFill>
                <a:srgbClr val="6BC7C3"/>
              </a:solidFill>
              <a:ln w="19050">
                <a:noFill/>
              </a:ln>
              <a:effectLst/>
            </c:spPr>
          </c:dPt>
          <c:dPt>
            <c:idx val="2"/>
            <c:bubble3D val="0"/>
            <c:spPr>
              <a:solidFill>
                <a:srgbClr val="874374"/>
              </a:solidFill>
              <a:ln w="19050">
                <a:noFill/>
              </a:ln>
              <a:effectLst/>
            </c:spPr>
          </c:dPt>
          <c:dPt>
            <c:idx val="3"/>
            <c:bubble3D val="0"/>
            <c:spPr>
              <a:solidFill>
                <a:schemeClr val="bg1">
                  <a:lumMod val="65000"/>
                </a:schemeClr>
              </a:solidFill>
              <a:ln w="19050">
                <a:noFill/>
              </a:ln>
              <a:effectLst/>
            </c:spPr>
          </c:dPt>
          <c:dPt>
            <c:idx val="4"/>
            <c:bubble3D val="0"/>
            <c:spPr>
              <a:solidFill>
                <a:srgbClr val="465A70"/>
              </a:solidFill>
              <a:ln w="19050">
                <a:noFill/>
              </a:ln>
              <a:effectLst/>
            </c:spPr>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20</c:v>
                </c:pt>
                <c:pt idx="1">
                  <c:v>20</c:v>
                </c:pt>
                <c:pt idx="2">
                  <c:v>40</c:v>
                </c:pt>
                <c:pt idx="3">
                  <c:v>10</c:v>
                </c:pt>
                <c:pt idx="4">
                  <c:v>10</c:v>
                </c:pt>
              </c:numCache>
            </c:numRef>
          </c:val>
        </c:ser>
        <c:dLbls>
          <c:showLegendKey val="0"/>
          <c:showVal val="0"/>
          <c:showCatName val="0"/>
          <c:showSerName val="0"/>
          <c:showPercent val="0"/>
          <c:showBubbleSize val="0"/>
          <c:showLeaderLines val="1"/>
        </c:dLbls>
        <c:firstSliceAng val="9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media1.wma>
</file>

<file path=ppt/media/media10.wma>
</file>

<file path=ppt/media/media11.wma>
</file>

<file path=ppt/media/media12.wma>
</file>

<file path=ppt/media/media13.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3" name="Rectangle 1"/>
          <p:cNvSpPr>
            <a:spLocks noGrp="1" noRot="1" noChangeAspect="1"/>
          </p:cNvSpPr>
          <p:nvPr>
            <p:ph type="sldImg" idx="2"/>
          </p:nvPr>
        </p:nvSpPr>
        <p:spPr bwMode="auto">
          <a:xfrm>
            <a:off x="85725" y="744538"/>
            <a:ext cx="6618288" cy="37242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9634" name="Rectangle 2"/>
          <p:cNvSpPr>
            <a:spLocks noGrp="1"/>
          </p:cNvSpPr>
          <p:nvPr>
            <p:ph type="body" sz="quarter" idx="3"/>
          </p:nvPr>
        </p:nvSpPr>
        <p:spPr bwMode="auto">
          <a:xfrm>
            <a:off x="905299" y="4716661"/>
            <a:ext cx="4979141" cy="44684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p>
        </p:txBody>
      </p:sp>
    </p:spTree>
    <p:extLst>
      <p:ext uri="{BB962C8B-B14F-4D97-AF65-F5344CB8AC3E}">
        <p14:creationId xmlns:p14="http://schemas.microsoft.com/office/powerpoint/2010/main" val="3219160439"/>
      </p:ext>
    </p:extLst>
  </p:cSld>
  <p:clrMap bg1="lt1" tx1="dk1" bg2="lt2" tx2="dk2" accent1="accent1" accent2="accent2" accent3="accent3" accent4="accent4" accent5="accent5" accent6="accent6" hlink="hlink" folHlink="folHlink"/>
  <p:notesStyle>
    <a:lvl1pPr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1pPr>
    <a:lvl2pPr marL="2286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2pPr>
    <a:lvl3pPr marL="4572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3pPr>
    <a:lvl4pPr marL="6858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4pPr>
    <a:lvl5pPr marL="9144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b="1" dirty="0" smtClean="0"/>
              <a:t>MICHAEL</a:t>
            </a:r>
            <a:r>
              <a:rPr lang="en-AU" b="1" baseline="0" dirty="0" smtClean="0"/>
              <a:t> WALTON Student: 04089022</a:t>
            </a:r>
            <a:endParaRPr lang="en-AU" b="1" dirty="0" smtClean="0"/>
          </a:p>
          <a:p>
            <a:r>
              <a:rPr lang="en-AU" dirty="0" smtClean="0"/>
              <a:t>Good afternoon.</a:t>
            </a:r>
          </a:p>
          <a:p>
            <a:r>
              <a:rPr lang="en-AU" dirty="0" smtClean="0"/>
              <a:t>I’m</a:t>
            </a:r>
            <a:r>
              <a:rPr lang="en-AU" baseline="0" dirty="0" smtClean="0"/>
              <a:t> Mike Young, CEO of </a:t>
            </a:r>
            <a:r>
              <a:rPr lang="en-AU" baseline="0" dirty="0" err="1" smtClean="0"/>
              <a:t>DevLab</a:t>
            </a:r>
            <a:r>
              <a:rPr lang="en-AU" baseline="0" dirty="0" smtClean="0"/>
              <a:t> here today to present </a:t>
            </a:r>
            <a:r>
              <a:rPr lang="en-AU" baseline="0" dirty="0" err="1" smtClean="0"/>
              <a:t>CityDog</a:t>
            </a:r>
            <a:r>
              <a:rPr lang="en-AU" baseline="0" dirty="0" smtClean="0"/>
              <a:t>, a new, exciting app for dog owners and an investment opportunity for you.</a:t>
            </a:r>
            <a:endParaRPr lang="en-AU" dirty="0" smtClean="0"/>
          </a:p>
          <a:p>
            <a:endParaRPr lang="en-AU" dirty="0"/>
          </a:p>
        </p:txBody>
      </p:sp>
    </p:spTree>
    <p:extLst>
      <p:ext uri="{BB962C8B-B14F-4D97-AF65-F5344CB8AC3E}">
        <p14:creationId xmlns:p14="http://schemas.microsoft.com/office/powerpoint/2010/main" val="222824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Online,</a:t>
            </a:r>
            <a:r>
              <a:rPr lang="en-AU" baseline="0" dirty="0" smtClean="0"/>
              <a:t> in-app (other apps) referral programs, events at dog parks, partner programs (in window advertising / sticker)</a:t>
            </a:r>
          </a:p>
          <a:p>
            <a:r>
              <a:rPr lang="en-AU" baseline="0" dirty="0" smtClean="0"/>
              <a:t>Facebook posts!</a:t>
            </a:r>
          </a:p>
          <a:p>
            <a:r>
              <a:rPr lang="en-AU" baseline="0" dirty="0" smtClean="0"/>
              <a:t>Customer relationships are formed through social media, </a:t>
            </a:r>
            <a:r>
              <a:rPr lang="en-AU" baseline="0" dirty="0" err="1" smtClean="0"/>
              <a:t>CityDog</a:t>
            </a:r>
            <a:r>
              <a:rPr lang="en-AU" baseline="0" dirty="0" smtClean="0"/>
              <a:t> website updates and in app rewards and notifications.</a:t>
            </a:r>
          </a:p>
          <a:p>
            <a:r>
              <a:rPr lang="en-AU" baseline="0" dirty="0" smtClean="0"/>
              <a:t>Digital marketing/branding will include website</a:t>
            </a:r>
            <a:endParaRPr lang="en-AU" dirty="0"/>
          </a:p>
        </p:txBody>
      </p:sp>
    </p:spTree>
    <p:extLst>
      <p:ext uri="{BB962C8B-B14F-4D97-AF65-F5344CB8AC3E}">
        <p14:creationId xmlns:p14="http://schemas.microsoft.com/office/powerpoint/2010/main" val="117014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We are at the 3 month trial phase with a basic product.</a:t>
            </a:r>
          </a:p>
          <a:p>
            <a:r>
              <a:rPr lang="en-AU" dirty="0" smtClean="0"/>
              <a:t>We</a:t>
            </a:r>
            <a:r>
              <a:rPr lang="en-AU" baseline="0" dirty="0" smtClean="0"/>
              <a:t> need to build the multi-platform product, foster relationships with partners and kick off the marketing campaign.</a:t>
            </a:r>
          </a:p>
          <a:p>
            <a:r>
              <a:rPr lang="en-AU" baseline="0" dirty="0" smtClean="0"/>
              <a:t>As an app development house we have the resources to build the technical product and with investment can build partner relationships and create a marketing campaign to launch from.</a:t>
            </a:r>
            <a:endParaRPr lang="en-AU" dirty="0"/>
          </a:p>
        </p:txBody>
      </p:sp>
    </p:spTree>
    <p:extLst>
      <p:ext uri="{BB962C8B-B14F-4D97-AF65-F5344CB8AC3E}">
        <p14:creationId xmlns:p14="http://schemas.microsoft.com/office/powerpoint/2010/main" val="352594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How your investment will be leveraged</a:t>
            </a:r>
            <a:r>
              <a:rPr lang="en-AU" baseline="0" dirty="0" smtClean="0"/>
              <a:t> for success.</a:t>
            </a:r>
          </a:p>
          <a:p>
            <a:r>
              <a:rPr lang="en-AU" baseline="0" dirty="0" smtClean="0"/>
              <a:t>The primary spend will be in development of the application itself. This includes implementing feature set and targeted advertising for Android and iPhone markets.</a:t>
            </a:r>
          </a:p>
          <a:p>
            <a:r>
              <a:rPr lang="en-AU" baseline="0" dirty="0" smtClean="0"/>
              <a:t>Marketing the app effectively will require a 30% portion of the investment. The focus will be on digital marketing, through peer review, social media and targeted advertising campaigns. Traditional media will also have it’s place in the cafés, shops and parks that dog owners frequent.</a:t>
            </a:r>
          </a:p>
          <a:p>
            <a:r>
              <a:rPr lang="en-AU" baseline="0" dirty="0" smtClean="0"/>
              <a:t>Finally, fostering partner relationships and drawing up agreements will require a smaller but significant slice of the investment.</a:t>
            </a:r>
            <a:endParaRPr lang="en-AU" dirty="0"/>
          </a:p>
        </p:txBody>
      </p:sp>
    </p:spTree>
    <p:extLst>
      <p:ext uri="{BB962C8B-B14F-4D97-AF65-F5344CB8AC3E}">
        <p14:creationId xmlns:p14="http://schemas.microsoft.com/office/powerpoint/2010/main" val="3560687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2142392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Most pet</a:t>
            </a:r>
            <a:r>
              <a:rPr lang="en-AU" baseline="0" dirty="0" smtClean="0"/>
              <a:t> owners in Australia consider their dogs part of the family and want to take them wherever they go.</a:t>
            </a:r>
            <a:endParaRPr lang="en-AU" dirty="0"/>
          </a:p>
        </p:txBody>
      </p:sp>
    </p:spTree>
    <p:extLst>
      <p:ext uri="{BB962C8B-B14F-4D97-AF65-F5344CB8AC3E}">
        <p14:creationId xmlns:p14="http://schemas.microsoft.com/office/powerpoint/2010/main" val="3979443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baseline="0" dirty="0" smtClean="0"/>
              <a:t>The problem is dogs are not always welcome….</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So how can I find out where I can I take,</a:t>
            </a:r>
            <a:r>
              <a:rPr lang="en-AU" baseline="0" dirty="0" smtClean="0"/>
              <a:t> when I want, where I want?</a:t>
            </a:r>
            <a:endParaRPr lang="en-AU" dirty="0" smtClean="0"/>
          </a:p>
          <a:p>
            <a:endParaRPr lang="en-AU" dirty="0"/>
          </a:p>
        </p:txBody>
      </p:sp>
    </p:spTree>
    <p:extLst>
      <p:ext uri="{BB962C8B-B14F-4D97-AF65-F5344CB8AC3E}">
        <p14:creationId xmlns:p14="http://schemas.microsoft.com/office/powerpoint/2010/main" val="1180133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So where can I take them if I want a coffee,</a:t>
            </a:r>
            <a:r>
              <a:rPr lang="en-AU" baseline="0" dirty="0" smtClean="0"/>
              <a:t> and how can I meet other dog owners, and where can I buy dog food at a great price</a:t>
            </a:r>
            <a:r>
              <a:rPr lang="en-AU" dirty="0" smtClean="0"/>
              <a:t>?</a:t>
            </a:r>
            <a:endParaRPr lang="en-AU" dirty="0"/>
          </a:p>
        </p:txBody>
      </p:sp>
    </p:spTree>
    <p:extLst>
      <p:ext uri="{BB962C8B-B14F-4D97-AF65-F5344CB8AC3E}">
        <p14:creationId xmlns:p14="http://schemas.microsoft.com/office/powerpoint/2010/main" val="1788256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a:xfrm>
            <a:off x="85725" y="744538"/>
            <a:ext cx="6618288" cy="3724275"/>
          </a:xfrm>
        </p:spPr>
      </p:sp>
      <p:sp>
        <p:nvSpPr>
          <p:cNvPr id="3" name="Symbol zastępczy notatek 2"/>
          <p:cNvSpPr>
            <a:spLocks noGrp="1"/>
          </p:cNvSpPr>
          <p:nvPr>
            <p:ph type="body" idx="1"/>
          </p:nvPr>
        </p:nvSpPr>
        <p:spPr/>
        <p:txBody>
          <a:bodyPr/>
          <a:lstStyle/>
          <a:p>
            <a:r>
              <a:rPr lang="en-US" dirty="0" smtClean="0"/>
              <a:t>Enter </a:t>
            </a:r>
            <a:r>
              <a:rPr lang="en-US" dirty="0" err="1" smtClean="0"/>
              <a:t>CityDog</a:t>
            </a:r>
            <a:r>
              <a:rPr lang="en-US" dirty="0" smtClean="0"/>
              <a:t>, the app that </a:t>
            </a:r>
            <a:r>
              <a:rPr lang="en-US" baseline="0" dirty="0" smtClean="0"/>
              <a:t>gives you access to this information where and when you need it. </a:t>
            </a:r>
          </a:p>
          <a:p>
            <a:r>
              <a:rPr lang="en-US" baseline="0" dirty="0" smtClean="0"/>
              <a:t>But </a:t>
            </a:r>
            <a:r>
              <a:rPr lang="en-US" baseline="0" dirty="0" err="1" smtClean="0"/>
              <a:t>CityDog</a:t>
            </a:r>
            <a:r>
              <a:rPr lang="en-US" baseline="0" dirty="0" smtClean="0"/>
              <a:t> is more than just a directory for dog friendly cafés…It’s the complete app for dog lovers.</a:t>
            </a:r>
          </a:p>
          <a:p>
            <a:r>
              <a:rPr lang="en-US" baseline="0" dirty="0" smtClean="0"/>
              <a:t>It’s features include:</a:t>
            </a:r>
          </a:p>
          <a:p>
            <a:pPr marL="457200" indent="-457200">
              <a:buFont typeface="Arial" panose="020B0604020202020204" pitchFamily="34" charset="0"/>
              <a:buChar char="•"/>
            </a:pPr>
            <a:r>
              <a:rPr lang="en-US" baseline="0" dirty="0" smtClean="0"/>
              <a:t>dog walking route suggestions, </a:t>
            </a:r>
          </a:p>
          <a:p>
            <a:pPr marL="457200" indent="-457200">
              <a:buFont typeface="Arial" panose="020B0604020202020204" pitchFamily="34" charset="0"/>
              <a:buChar char="•"/>
            </a:pPr>
            <a:r>
              <a:rPr lang="en-US" baseline="0" dirty="0" smtClean="0"/>
              <a:t>Find local shops, events and products that are dog friendly, preference given to </a:t>
            </a:r>
            <a:r>
              <a:rPr lang="en-US" baseline="0" dirty="0" err="1" smtClean="0"/>
              <a:t>CityDog</a:t>
            </a:r>
            <a:r>
              <a:rPr lang="en-US" baseline="0" dirty="0" smtClean="0"/>
              <a:t> partners.</a:t>
            </a:r>
          </a:p>
          <a:p>
            <a:pPr marL="457200" indent="-457200">
              <a:buFont typeface="Arial" panose="020B0604020202020204" pitchFamily="34" charset="0"/>
              <a:buChar char="•"/>
            </a:pPr>
            <a:r>
              <a:rPr lang="en-US" baseline="0" dirty="0" smtClean="0"/>
              <a:t>Setting walking milestones and rewards for meeting them.</a:t>
            </a:r>
          </a:p>
          <a:p>
            <a:pPr marL="457200" indent="-457200">
              <a:buFont typeface="Arial" panose="020B0604020202020204" pitchFamily="34" charset="0"/>
              <a:buChar char="•"/>
            </a:pPr>
            <a:r>
              <a:rPr lang="en-US" baseline="0" dirty="0" smtClean="0"/>
              <a:t>Competing with friends for weekly rankings such as “Most Frequent Walker”, “Dog’s Best Friend” (who has purchased the most through partner programs for their pet) and “Food Lover” for visiting the most partner cafés and restaurants. </a:t>
            </a:r>
          </a:p>
          <a:p>
            <a:pPr marL="457200" indent="-457200">
              <a:buFont typeface="Arial" panose="020B0604020202020204" pitchFamily="34" charset="0"/>
              <a:buChar char="•"/>
            </a:pPr>
            <a:r>
              <a:rPr lang="en-US" baseline="0" dirty="0" smtClean="0"/>
              <a:t>Automated social media updates each time the app registers an event such as taking the dog for a walk or visiting a partner café or event.</a:t>
            </a:r>
          </a:p>
          <a:p>
            <a:pPr marL="457200" indent="-457200">
              <a:buFont typeface="Arial" panose="020B0604020202020204" pitchFamily="34" charset="0"/>
              <a:buChar char="•"/>
            </a:pPr>
            <a:r>
              <a:rPr lang="en-US" baseline="0" dirty="0" smtClean="0"/>
              <a:t>User prompted social media, post pictures of your dog and engage in </a:t>
            </a:r>
            <a:r>
              <a:rPr lang="en-US" baseline="0" dirty="0" err="1" smtClean="0"/>
              <a:t>CityDog</a:t>
            </a:r>
            <a:r>
              <a:rPr lang="en-US" baseline="0" dirty="0" smtClean="0"/>
              <a:t> tagged chat online.</a:t>
            </a:r>
          </a:p>
          <a:p>
            <a:pPr marL="457200" indent="-457200">
              <a:buFont typeface="Arial" panose="020B0604020202020204" pitchFamily="34" charset="0"/>
              <a:buChar char="•"/>
            </a:pPr>
            <a:r>
              <a:rPr lang="en-US" baseline="0" dirty="0" smtClean="0"/>
              <a:t>Targeted advertising, showing the user information when and where it’s need to help get a </a:t>
            </a:r>
            <a:r>
              <a:rPr lang="en-US" baseline="0" dirty="0" err="1" smtClean="0"/>
              <a:t>sale.hitting</a:t>
            </a:r>
            <a:r>
              <a:rPr lang="en-US" baseline="0" dirty="0" smtClean="0"/>
              <a:t> milestones and visiting new locations. It’ll even tell you where you can find that new pink walking lead you’ve been after, locally.</a:t>
            </a:r>
          </a:p>
          <a:p>
            <a:pPr marL="457200" indent="-457200">
              <a:buFont typeface="Arial" panose="020B0604020202020204" pitchFamily="34" charset="0"/>
              <a:buChar char="•"/>
            </a:pPr>
            <a:r>
              <a:rPr lang="en-US" baseline="0" dirty="0" smtClean="0"/>
              <a:t>Multi-platform driven codebase, allow for easy multiplatform development using out of the box tools like </a:t>
            </a:r>
            <a:r>
              <a:rPr lang="en-US" baseline="0" dirty="0" err="1" smtClean="0"/>
              <a:t>PhoneGap</a:t>
            </a:r>
            <a:r>
              <a:rPr lang="en-US" baseline="0" dirty="0" smtClean="0"/>
              <a:t>.</a:t>
            </a:r>
            <a:endParaRPr lang="en-US" dirty="0"/>
          </a:p>
        </p:txBody>
      </p:sp>
    </p:spTree>
    <p:extLst>
      <p:ext uri="{BB962C8B-B14F-4D97-AF65-F5344CB8AC3E}">
        <p14:creationId xmlns:p14="http://schemas.microsoft.com/office/powerpoint/2010/main" val="77983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Australian Bureau of statistics</a:t>
            </a:r>
            <a:r>
              <a:rPr lang="en-AU" baseline="0" dirty="0" smtClean="0"/>
              <a:t> reported in 2013 that there </a:t>
            </a:r>
            <a:r>
              <a:rPr lang="en-AU" dirty="0" smtClean="0"/>
              <a:t>11.2 million smartphone users in Australia, with 92%</a:t>
            </a:r>
            <a:r>
              <a:rPr lang="en-AU" baseline="0" dirty="0" smtClean="0"/>
              <a:t> of over 18’s having a smartphone.</a:t>
            </a:r>
            <a:endParaRPr lang="en-AU" dirty="0" smtClean="0"/>
          </a:p>
          <a:p>
            <a:r>
              <a:rPr lang="en-US" sz="3000" b="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Australians owned 3.41 million dogs and spent 3.6 billion</a:t>
            </a:r>
            <a:r>
              <a:rPr lang="en-US" sz="3000" b="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dollars on them. The average Australian spent $1056 on their dog in 2009.</a:t>
            </a:r>
            <a:endParaRPr lang="en-AU" b="0" dirty="0" smtClean="0"/>
          </a:p>
          <a:p>
            <a:endParaRPr lang="en-AU" dirty="0"/>
          </a:p>
        </p:txBody>
      </p:sp>
    </p:spTree>
    <p:extLst>
      <p:ext uri="{BB962C8B-B14F-4D97-AF65-F5344CB8AC3E}">
        <p14:creationId xmlns:p14="http://schemas.microsoft.com/office/powerpoint/2010/main" val="251516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36% of Australian</a:t>
            </a:r>
            <a:r>
              <a:rPr lang="en-US" sz="300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households own a dog, t</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hat’s 16 dogs for every 100 people!</a:t>
            </a:r>
          </a:p>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t>
            </a:r>
            <a:r>
              <a:rPr lang="en-US" sz="3000" b="1"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spent $3.6 billion on their dogs</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accounting for 60% </a:t>
            </a:r>
            <a:endParaRPr lang="en-US" dirty="0" smtClean="0"/>
          </a:p>
          <a:p>
            <a:endParaRPr lang="en-AU" dirty="0"/>
          </a:p>
        </p:txBody>
      </p:sp>
    </p:spTree>
    <p:extLst>
      <p:ext uri="{BB962C8B-B14F-4D97-AF65-F5344CB8AC3E}">
        <p14:creationId xmlns:p14="http://schemas.microsoft.com/office/powerpoint/2010/main" val="3989259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If we look to Asia Pacific</a:t>
            </a:r>
            <a:r>
              <a:rPr lang="en-AU" baseline="0" dirty="0" smtClean="0"/>
              <a:t> there has been a 4</a:t>
            </a:r>
            <a:r>
              <a:rPr lang="en-AU" dirty="0" smtClean="0"/>
              <a:t>% overall growth in the pet product</a:t>
            </a:r>
            <a:r>
              <a:rPr lang="en-AU" baseline="0" dirty="0" smtClean="0"/>
              <a:t> and service industry</a:t>
            </a:r>
            <a:r>
              <a:rPr lang="en-AU" dirty="0" smtClean="0"/>
              <a:t>, worth 11.3 billion US in 2012.</a:t>
            </a:r>
          </a:p>
          <a:p>
            <a:endParaRPr lang="en-AU" dirty="0" smtClean="0"/>
          </a:p>
          <a:p>
            <a:r>
              <a:rPr lang="en-AU" dirty="0" smtClean="0"/>
              <a:t>Over 50% of this market</a:t>
            </a:r>
            <a:r>
              <a:rPr lang="en-AU" baseline="0" dirty="0" smtClean="0"/>
              <a:t> is in Japan so international expansion should target this country.</a:t>
            </a:r>
          </a:p>
          <a:p>
            <a:r>
              <a:rPr lang="en-AU" baseline="0" dirty="0" smtClean="0"/>
              <a:t>Closer to home, New Zealand is also noteworthy, with 63% of households owning pets, the largest in the world, and dog owners spending $1571 a year on their pet.</a:t>
            </a:r>
            <a:endParaRPr lang="en-AU" dirty="0" smtClean="0"/>
          </a:p>
          <a:p>
            <a:endParaRPr lang="en-AU" dirty="0" smtClean="0"/>
          </a:p>
          <a:p>
            <a:r>
              <a:rPr lang="en-AU" dirty="0" smtClean="0"/>
              <a:t>References:</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Australian Companion Animal Council</a:t>
            </a:r>
            <a:r>
              <a:rPr lang="en-AU" baseline="0" dirty="0" smtClean="0"/>
              <a:t> report (July 2011)</a:t>
            </a:r>
            <a:endParaRPr lang="en-AU" dirty="0" smtClean="0"/>
          </a:p>
          <a:p>
            <a:r>
              <a:rPr lang="en-AU" dirty="0" smtClean="0"/>
              <a:t>New Zealand Companion Animal Council</a:t>
            </a:r>
            <a:r>
              <a:rPr lang="en-AU" baseline="0" dirty="0" smtClean="0"/>
              <a:t> report (2010)</a:t>
            </a:r>
            <a:endParaRPr lang="en-AU" dirty="0"/>
          </a:p>
        </p:txBody>
      </p:sp>
    </p:spTree>
    <p:extLst>
      <p:ext uri="{BB962C8B-B14F-4D97-AF65-F5344CB8AC3E}">
        <p14:creationId xmlns:p14="http://schemas.microsoft.com/office/powerpoint/2010/main" val="2392587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Target partners</a:t>
            </a:r>
            <a:r>
              <a:rPr lang="en-AU" baseline="0" dirty="0" smtClean="0"/>
              <a:t> are those responsible for the largest pet industry market share</a:t>
            </a:r>
            <a:r>
              <a:rPr lang="en-AU" dirty="0" smtClean="0"/>
              <a:t>, namely dog food manufacturers,</a:t>
            </a:r>
            <a:r>
              <a:rPr lang="en-AU" baseline="0" dirty="0" smtClean="0"/>
              <a:t> </a:t>
            </a:r>
            <a:r>
              <a:rPr lang="en-AU" baseline="0" dirty="0" err="1" smtClean="0"/>
              <a:t>vetinerary</a:t>
            </a:r>
            <a:r>
              <a:rPr lang="en-AU" baseline="0" dirty="0" smtClean="0"/>
              <a:t> services, insurance providers and accessory manufacturers (check these against market report).</a:t>
            </a:r>
          </a:p>
          <a:p>
            <a:r>
              <a:rPr lang="en-AU" baseline="0" dirty="0" smtClean="0"/>
              <a:t>Referral partnerships such as </a:t>
            </a:r>
            <a:r>
              <a:rPr lang="en-AU" baseline="0" dirty="0" err="1" smtClean="0"/>
              <a:t>Upsight</a:t>
            </a:r>
            <a:r>
              <a:rPr lang="en-AU" baseline="0" dirty="0" smtClean="0"/>
              <a:t> (who now own </a:t>
            </a:r>
            <a:r>
              <a:rPr lang="en-AU" baseline="0" dirty="0" err="1" smtClean="0"/>
              <a:t>Playhaven</a:t>
            </a:r>
            <a:r>
              <a:rPr lang="en-AU" baseline="0" dirty="0" smtClean="0"/>
              <a:t>) help boost downloads of apps and create revenue when </a:t>
            </a:r>
            <a:r>
              <a:rPr lang="en-AU" baseline="0" dirty="0" err="1" smtClean="0"/>
              <a:t>CityDog</a:t>
            </a:r>
            <a:r>
              <a:rPr lang="en-AU" baseline="0" dirty="0" smtClean="0"/>
              <a:t> users download other apps.</a:t>
            </a:r>
            <a:endParaRPr lang="en-AU" dirty="0" smtClean="0"/>
          </a:p>
          <a:p>
            <a:r>
              <a:rPr lang="en-AU" dirty="0" smtClean="0"/>
              <a:t>Check lecture notes</a:t>
            </a:r>
            <a:r>
              <a:rPr lang="en-AU" baseline="0" dirty="0" smtClean="0"/>
              <a:t> for their definition of revenue streams</a:t>
            </a:r>
            <a:endParaRPr lang="en-AU" dirty="0"/>
          </a:p>
        </p:txBody>
      </p:sp>
    </p:spTree>
    <p:extLst>
      <p:ext uri="{BB962C8B-B14F-4D97-AF65-F5344CB8AC3E}">
        <p14:creationId xmlns:p14="http://schemas.microsoft.com/office/powerpoint/2010/main" val="239868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smtClean="0"/>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36945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73577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3982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ylko tytuł">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479702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ytuł i zawartość">
    <p:spTree>
      <p:nvGrpSpPr>
        <p:cNvPr id="1" name=""/>
        <p:cNvGrpSpPr/>
        <p:nvPr/>
      </p:nvGrpSpPr>
      <p:grpSpPr>
        <a:xfrm>
          <a:off x="0" y="0"/>
          <a:ext cx="0" cy="0"/>
          <a:chOff x="0" y="0"/>
          <a:chExt cx="0" cy="0"/>
        </a:xfrm>
      </p:grpSpPr>
      <p:sp>
        <p:nvSpPr>
          <p:cNvPr id="5" name="AutoShape 5"/>
          <p:cNvSpPr>
            <a:spLocks/>
          </p:cNvSpPr>
          <p:nvPr userDrawn="1"/>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6" name="Symbol zastępczy tekstu 3"/>
          <p:cNvSpPr>
            <a:spLocks noGrp="1"/>
          </p:cNvSpPr>
          <p:nvPr>
            <p:ph type="body" sz="quarter" idx="10"/>
          </p:nvPr>
        </p:nvSpPr>
        <p:spPr>
          <a:xfrm>
            <a:off x="6257951" y="12086077"/>
            <a:ext cx="11880798" cy="1080368"/>
          </a:xfrm>
        </p:spPr>
        <p:txBody>
          <a:bodyPr>
            <a:noAutofit/>
          </a:bodyPr>
          <a:lstStyle>
            <a:lvl1pPr algn="ctr">
              <a:defRPr sz="4400" b="1">
                <a:solidFill>
                  <a:srgbClr val="4D4D4D"/>
                </a:solidFill>
                <a:latin typeface="Aleo" panose="020F0502020204030203" pitchFamily="34" charset="0"/>
              </a:defRPr>
            </a:lvl1pPr>
            <a:lvl2pPr algn="ctr">
              <a:defRPr/>
            </a:lvl2pPr>
            <a:lvl3pPr algn="ctr">
              <a:defRPr/>
            </a:lvl3pPr>
            <a:lvl4pPr algn="ctr">
              <a:defRPr/>
            </a:lvl4pPr>
            <a:lvl5pPr algn="ctr">
              <a:defRPr/>
            </a:lvl5pPr>
          </a:lstStyle>
          <a:p>
            <a:pPr lvl="0"/>
            <a:r>
              <a:rPr lang="pl-PL" dirty="0" smtClean="0"/>
              <a:t>Kliknij, aby edytować style wzorca tekstu</a:t>
            </a:r>
          </a:p>
        </p:txBody>
      </p:sp>
      <p:sp>
        <p:nvSpPr>
          <p:cNvPr id="9" name="Tytuł 8"/>
          <p:cNvSpPr>
            <a:spLocks noGrp="1"/>
          </p:cNvSpPr>
          <p:nvPr>
            <p:ph type="title"/>
          </p:nvPr>
        </p:nvSpPr>
        <p:spPr>
          <a:xfrm>
            <a:off x="8383885" y="10475390"/>
            <a:ext cx="7628930" cy="1282973"/>
          </a:xfrm>
        </p:spPr>
        <p:txBody>
          <a:bodyPr/>
          <a:lstStyle>
            <a:lvl1pPr algn="ctr">
              <a:defRPr/>
            </a:lvl1pPr>
          </a:lstStyle>
          <a:p>
            <a:r>
              <a:rPr lang="pl-PL" dirty="0" smtClean="0"/>
              <a:t>Kliknij, aby</a:t>
            </a:r>
            <a:endParaRPr lang="en-US" dirty="0"/>
          </a:p>
        </p:txBody>
      </p:sp>
    </p:spTree>
    <p:extLst>
      <p:ext uri="{BB962C8B-B14F-4D97-AF65-F5344CB8AC3E}">
        <p14:creationId xmlns:p14="http://schemas.microsoft.com/office/powerpoint/2010/main" val="40248081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11" name="AutoShape 1"/>
          <p:cNvSpPr>
            <a:spLocks/>
          </p:cNvSpPr>
          <p:nvPr userDrawn="1"/>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smtClean="0">
                <a:solidFill>
                  <a:srgbClr val="FFFFFF"/>
                </a:solidFill>
                <a:effectLst>
                  <a:outerShdw blurRad="38100" dist="38100" dir="2700000" algn="tl">
                    <a:srgbClr val="000000"/>
                  </a:outerShdw>
                </a:effectLst>
              </a:rPr>
              <a:t> </a:t>
            </a:r>
            <a:endParaRPr lang="en-US" smtClean="0"/>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p>
            <a:r>
              <a:rPr lang="pl-PL" dirty="0" smtClean="0"/>
              <a:t>Kliknij, aby</a:t>
            </a:r>
            <a:endParaRPr lang="en-US" dirty="0"/>
          </a:p>
        </p:txBody>
      </p:sp>
    </p:spTree>
    <p:extLst>
      <p:ext uri="{BB962C8B-B14F-4D97-AF65-F5344CB8AC3E}">
        <p14:creationId xmlns:p14="http://schemas.microsoft.com/office/powerpoint/2010/main" val="17139838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ytuł i zawartość">
    <p:spTree>
      <p:nvGrpSpPr>
        <p:cNvPr id="1" name=""/>
        <p:cNvGrpSpPr/>
        <p:nvPr/>
      </p:nvGrpSpPr>
      <p:grpSpPr>
        <a:xfrm>
          <a:off x="0" y="0"/>
          <a:ext cx="0" cy="0"/>
          <a:chOff x="0" y="0"/>
          <a:chExt cx="0" cy="0"/>
        </a:xfrm>
      </p:grpSpPr>
      <p:sp>
        <p:nvSpPr>
          <p:cNvPr id="4" name="AutoShape 1"/>
          <p:cNvSpPr>
            <a:spLocks/>
          </p:cNvSpPr>
          <p:nvPr userDrawn="1"/>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lvl1pPr>
              <a:defRPr/>
            </a:lvl1pPr>
          </a:lstStyle>
          <a:p>
            <a:r>
              <a:rPr lang="pl-PL" dirty="0" smtClean="0"/>
              <a:t>Kliknij, aby</a:t>
            </a:r>
            <a:endParaRPr lang="en-US" dirty="0"/>
          </a:p>
        </p:txBody>
      </p:sp>
    </p:spTree>
    <p:extLst>
      <p:ext uri="{BB962C8B-B14F-4D97-AF65-F5344CB8AC3E}">
        <p14:creationId xmlns:p14="http://schemas.microsoft.com/office/powerpoint/2010/main" val="101440430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ytuł i zawartość">
    <p:spTree>
      <p:nvGrpSpPr>
        <p:cNvPr id="1" name=""/>
        <p:cNvGrpSpPr/>
        <p:nvPr/>
      </p:nvGrpSpPr>
      <p:grpSpPr>
        <a:xfrm>
          <a:off x="0" y="0"/>
          <a:ext cx="0" cy="0"/>
          <a:chOff x="0" y="0"/>
          <a:chExt cx="0" cy="0"/>
        </a:xfrm>
      </p:grpSpPr>
      <p:sp>
        <p:nvSpPr>
          <p:cNvPr id="8" name="Tytuł 7"/>
          <p:cNvSpPr>
            <a:spLocks noGrp="1"/>
          </p:cNvSpPr>
          <p:nvPr>
            <p:ph type="title"/>
          </p:nvPr>
        </p:nvSpPr>
        <p:spPr>
          <a:xfrm>
            <a:off x="1318792" y="874148"/>
            <a:ext cx="16129792" cy="1282973"/>
          </a:xfrm>
        </p:spPr>
        <p:txBody>
          <a:bodyPr/>
          <a:lstStyle/>
          <a:p>
            <a:r>
              <a:rPr lang="pl-PL" dirty="0" smtClean="0"/>
              <a:t>Kliknij, aby edytować styl</a:t>
            </a:r>
            <a:endParaRPr lang="en-US" dirty="0"/>
          </a:p>
        </p:txBody>
      </p:sp>
      <p:sp>
        <p:nvSpPr>
          <p:cNvPr id="6" name="AutoShape 1"/>
          <p:cNvSpPr>
            <a:spLocks/>
          </p:cNvSpPr>
          <p:nvPr userDrawn="1"/>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Tree>
    <p:extLst>
      <p:ext uri="{BB962C8B-B14F-4D97-AF65-F5344CB8AC3E}">
        <p14:creationId xmlns:p14="http://schemas.microsoft.com/office/powerpoint/2010/main" val="935712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63574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smtClean="0"/>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70231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37915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66106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289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2950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8740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smtClean="0"/>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13790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4/7/2014</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686778461"/>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23" r:id="rId13"/>
    <p:sldLayoutId id="2147483716" r:id="rId14"/>
    <p:sldLayoutId id="2147483721" r:id="rId15"/>
    <p:sldLayoutId id="2147483722" r:id="rId16"/>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0.wma"/><Relationship Id="rId1" Type="http://schemas.microsoft.com/office/2007/relationships/media" Target="../media/media10.wm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wma"/><Relationship Id="rId1" Type="http://schemas.microsoft.com/office/2007/relationships/media" Target="../media/media11.wm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wma"/><Relationship Id="rId1" Type="http://schemas.microsoft.com/office/2007/relationships/media" Target="../media/media12.wm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wma"/><Relationship Id="rId1" Type="http://schemas.microsoft.com/office/2007/relationships/media" Target="../media/media13.wm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wma"/><Relationship Id="rId1" Type="http://schemas.microsoft.com/office/2007/relationships/media" Target="../media/media2.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3.wma"/><Relationship Id="rId1" Type="http://schemas.microsoft.com/office/2007/relationships/media" Target="../media/media3.wm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wma"/><Relationship Id="rId1" Type="http://schemas.microsoft.com/office/2007/relationships/media" Target="../media/media4.wm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wma"/><Relationship Id="rId1" Type="http://schemas.microsoft.com/office/2007/relationships/media" Target="../media/media8.wm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wma"/><Relationship Id="rId1" Type="http://schemas.microsoft.com/office/2007/relationships/media" Target="../media/media9.wm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AutoShape 5"/>
          <p:cNvSpPr>
            <a:spLocks/>
          </p:cNvSpPr>
          <p:nvPr/>
        </p:nvSpPr>
        <p:spPr bwMode="auto">
          <a:xfrm>
            <a:off x="-157025"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1686" name="AutoShape 6"/>
          <p:cNvSpPr>
            <a:spLocks/>
          </p:cNvSpPr>
          <p:nvPr/>
        </p:nvSpPr>
        <p:spPr bwMode="auto">
          <a:xfrm>
            <a:off x="9336485" y="11976100"/>
            <a:ext cx="5711031"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a:t>
            </a:r>
            <a:r>
              <a:rPr lang="en-US" sz="4400" b="1" dirty="0" smtClean="0">
                <a:solidFill>
                  <a:srgbClr val="4D4D4D"/>
                </a:solidFill>
                <a:latin typeface="Aleo" panose="020F0502020204030203" pitchFamily="34" charset="0"/>
                <a:ea typeface="Aleo Regular" charset="0"/>
                <a:cs typeface="Aleo Regular" charset="0"/>
                <a:sym typeface="Aleo Regular" charset="0"/>
              </a:rPr>
              <a:t>CEO </a:t>
            </a:r>
            <a:r>
              <a:rPr lang="en-US" sz="4400" b="1" dirty="0" err="1" smtClean="0">
                <a:solidFill>
                  <a:srgbClr val="4D4D4D"/>
                </a:solidFill>
                <a:latin typeface="Aleo" panose="020F0502020204030203" pitchFamily="34" charset="0"/>
                <a:ea typeface="Aleo Regular" charset="0"/>
                <a:cs typeface="Aleo Regular" charset="0"/>
                <a:sym typeface="Aleo Regular" charset="0"/>
              </a:rPr>
              <a:t>DevLab</a:t>
            </a:r>
            <a:endParaRPr lang="en-US" dirty="0"/>
          </a:p>
        </p:txBody>
      </p:sp>
      <p:sp>
        <p:nvSpPr>
          <p:cNvPr id="71687" name="AutoShape 7"/>
          <p:cNvSpPr>
            <a:spLocks/>
          </p:cNvSpPr>
          <p:nvPr/>
        </p:nvSpPr>
        <p:spPr bwMode="auto">
          <a:xfrm>
            <a:off x="7827963" y="10331450"/>
            <a:ext cx="8728075"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9200" b="1" dirty="0" err="1" smtClean="0">
                <a:solidFill>
                  <a:srgbClr val="4D4D4D"/>
                </a:solidFill>
                <a:latin typeface="Aleo" panose="020F0502020204030203" pitchFamily="34" charset="0"/>
                <a:ea typeface="Aleo Regular" charset="0"/>
                <a:cs typeface="Aleo Regular" charset="0"/>
                <a:sym typeface="Aleo Regular" charset="0"/>
              </a:rPr>
              <a:t>CityDog</a:t>
            </a:r>
            <a:endParaRPr lang="en-US"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3676" y="1192550"/>
            <a:ext cx="7607448" cy="759830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1244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AutoShape 4"/>
          <p:cNvSpPr>
            <a:spLocks/>
          </p:cNvSpPr>
          <p:nvPr/>
        </p:nvSpPr>
        <p:spPr bwMode="auto">
          <a:xfrm>
            <a:off x="8077200" y="3251200"/>
            <a:ext cx="8229600" cy="8229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E4E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1" name="AutoShape 27"/>
          <p:cNvSpPr>
            <a:spLocks/>
          </p:cNvSpPr>
          <p:nvPr/>
        </p:nvSpPr>
        <p:spPr bwMode="auto">
          <a:xfrm>
            <a:off x="10553700" y="4640263"/>
            <a:ext cx="5740400" cy="6794500"/>
          </a:xfrm>
          <a:custGeom>
            <a:avLst/>
            <a:gdLst>
              <a:gd name="T0" fmla="*/ 9726 w 19453"/>
              <a:gd name="T1" fmla="*/ 10800 h 21600"/>
              <a:gd name="T2" fmla="*/ 9726 w 19453"/>
              <a:gd name="T3" fmla="*/ 10800 h 21600"/>
              <a:gd name="T4" fmla="*/ 9726 w 19453"/>
              <a:gd name="T5" fmla="*/ 10800 h 21600"/>
              <a:gd name="T6" fmla="*/ 9726 w 19453"/>
              <a:gd name="T7" fmla="*/ 10800 h 21600"/>
            </a:gdLst>
            <a:ahLst/>
            <a:cxnLst>
              <a:cxn ang="0">
                <a:pos x="T0" y="T1"/>
              </a:cxn>
              <a:cxn ang="0">
                <a:pos x="T2" y="T3"/>
              </a:cxn>
              <a:cxn ang="0">
                <a:pos x="T4" y="T5"/>
              </a:cxn>
              <a:cxn ang="0">
                <a:pos x="T6" y="T7"/>
              </a:cxn>
            </a:cxnLst>
            <a:rect l="0" t="0" r="r" b="b"/>
            <a:pathLst>
              <a:path w="19453" h="21600">
                <a:moveTo>
                  <a:pt x="18668" y="4347"/>
                </a:moveTo>
                <a:lnTo>
                  <a:pt x="11013" y="0"/>
                </a:lnTo>
                <a:lnTo>
                  <a:pt x="10954" y="89"/>
                </a:lnTo>
                <a:cubicBezTo>
                  <a:pt x="14087" y="1832"/>
                  <a:pt x="16187" y="5028"/>
                  <a:pt x="16187" y="8683"/>
                </a:cubicBezTo>
                <a:cubicBezTo>
                  <a:pt x="16187" y="14202"/>
                  <a:pt x="11401" y="18676"/>
                  <a:pt x="5497" y="18676"/>
                </a:cubicBezTo>
                <a:cubicBezTo>
                  <a:pt x="3486" y="18676"/>
                  <a:pt x="1606" y="18157"/>
                  <a:pt x="0" y="17255"/>
                </a:cubicBezTo>
                <a:lnTo>
                  <a:pt x="7589" y="21600"/>
                </a:lnTo>
                <a:cubicBezTo>
                  <a:pt x="7589" y="21600"/>
                  <a:pt x="12061" y="21064"/>
                  <a:pt x="15372" y="17908"/>
                </a:cubicBezTo>
                <a:cubicBezTo>
                  <a:pt x="15372" y="17908"/>
                  <a:pt x="21599" y="12720"/>
                  <a:pt x="18668" y="4347"/>
                </a:cubicBezTo>
                <a:close/>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r>
              <a:rPr lang="en-US" sz="3000">
                <a:solidFill>
                  <a:srgbClr val="FFFFFF"/>
                </a:solidFill>
                <a:effectLst>
                  <a:outerShdw blurRad="38100" dist="38100" dir="2700000" algn="tl">
                    <a:srgbClr val="000000"/>
                  </a:outerShdw>
                </a:effectLst>
              </a:rPr>
              <a:t> </a:t>
            </a:r>
            <a:endParaRPr lang="en-US"/>
          </a:p>
        </p:txBody>
      </p:sp>
      <p:sp>
        <p:nvSpPr>
          <p:cNvPr id="93189" name="AutoShape 5"/>
          <p:cNvSpPr>
            <a:spLocks/>
          </p:cNvSpPr>
          <p:nvPr/>
        </p:nvSpPr>
        <p:spPr bwMode="auto">
          <a:xfrm>
            <a:off x="1273176" y="844550"/>
            <a:ext cx="1041082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Marketing </a:t>
            </a:r>
            <a:r>
              <a:rPr lang="en-US" sz="9200" b="1" dirty="0">
                <a:solidFill>
                  <a:srgbClr val="4D4D4D"/>
                </a:solidFill>
                <a:latin typeface="Aleo" panose="020F0502020204030203" pitchFamily="34" charset="0"/>
                <a:ea typeface="Aleo Regular" charset="0"/>
                <a:cs typeface="Aleo Regular" charset="0"/>
                <a:sym typeface="Aleo Regular" charset="0"/>
              </a:rPr>
              <a:t>strategy</a:t>
            </a:r>
            <a:endParaRPr lang="en-US" dirty="0"/>
          </a:p>
        </p:txBody>
      </p:sp>
      <p:graphicFrame>
        <p:nvGraphicFramePr>
          <p:cNvPr id="44" name="Chart 45"/>
          <p:cNvGraphicFramePr/>
          <p:nvPr>
            <p:extLst>
              <p:ext uri="{D42A27DB-BD31-4B8C-83A1-F6EECF244321}">
                <p14:modId xmlns:p14="http://schemas.microsoft.com/office/powerpoint/2010/main" val="637181506"/>
              </p:ext>
            </p:extLst>
          </p:nvPr>
        </p:nvGraphicFramePr>
        <p:xfrm>
          <a:off x="7468273" y="4051154"/>
          <a:ext cx="9650288" cy="6734023"/>
        </p:xfrm>
        <a:graphic>
          <a:graphicData uri="http://schemas.openxmlformats.org/drawingml/2006/chart">
            <c:chart xmlns:c="http://schemas.openxmlformats.org/drawingml/2006/chart" xmlns:r="http://schemas.openxmlformats.org/officeDocument/2006/relationships" r:id="rId5"/>
          </a:graphicData>
        </a:graphic>
      </p:graphicFrame>
      <p:sp>
        <p:nvSpPr>
          <p:cNvPr id="93214" name="AutoShape 30"/>
          <p:cNvSpPr>
            <a:spLocks/>
          </p:cNvSpPr>
          <p:nvPr/>
        </p:nvSpPr>
        <p:spPr bwMode="auto">
          <a:xfrm>
            <a:off x="10805632" y="907430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20%</a:t>
            </a:r>
            <a:endParaRPr lang="en-US" dirty="0"/>
          </a:p>
        </p:txBody>
      </p:sp>
      <p:sp>
        <p:nvSpPr>
          <p:cNvPr id="93215" name="AutoShape 31"/>
          <p:cNvSpPr>
            <a:spLocks/>
          </p:cNvSpPr>
          <p:nvPr/>
        </p:nvSpPr>
        <p:spPr bwMode="auto">
          <a:xfrm>
            <a:off x="9940189" y="568149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40%</a:t>
            </a:r>
            <a:endParaRPr lang="en-US" dirty="0"/>
          </a:p>
        </p:txBody>
      </p:sp>
      <p:sp>
        <p:nvSpPr>
          <p:cNvPr id="93216" name="AutoShape 32"/>
          <p:cNvSpPr>
            <a:spLocks/>
          </p:cNvSpPr>
          <p:nvPr/>
        </p:nvSpPr>
        <p:spPr bwMode="auto">
          <a:xfrm>
            <a:off x="13465176" y="6441950"/>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93217" name="AutoShape 33"/>
          <p:cNvSpPr>
            <a:spLocks/>
          </p:cNvSpPr>
          <p:nvPr/>
        </p:nvSpPr>
        <p:spPr bwMode="auto">
          <a:xfrm>
            <a:off x="13114962" y="8343115"/>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2</a:t>
            </a:r>
            <a:r>
              <a:rPr lang="en-US" sz="3900" b="1" dirty="0" smtClean="0">
                <a:solidFill>
                  <a:srgbClr val="FFFFFF"/>
                </a:solidFill>
                <a:latin typeface="Aleo" panose="020F0502020204030203" pitchFamily="34" charset="0"/>
                <a:ea typeface="Aleo Regular" charset="0"/>
                <a:cs typeface="Aleo Regular" charset="0"/>
                <a:sym typeface="Aleo Regular" charset="0"/>
              </a:rPr>
              <a:t>0</a:t>
            </a:r>
            <a:r>
              <a:rPr lang="en-US" sz="3900" b="1" dirty="0">
                <a:solidFill>
                  <a:srgbClr val="FFFFFF"/>
                </a:solidFill>
                <a:latin typeface="Aleo" panose="020F0502020204030203" pitchFamily="34" charset="0"/>
                <a:ea typeface="Aleo Regular" charset="0"/>
                <a:cs typeface="Aleo Regular" charset="0"/>
                <a:sym typeface="Aleo Regular" charset="0"/>
              </a:rPr>
              <a:t>%</a:t>
            </a:r>
            <a:endParaRPr lang="en-US" dirty="0"/>
          </a:p>
        </p:txBody>
      </p:sp>
      <p:sp>
        <p:nvSpPr>
          <p:cNvPr id="93218" name="AutoShape 34"/>
          <p:cNvSpPr>
            <a:spLocks/>
          </p:cNvSpPr>
          <p:nvPr/>
        </p:nvSpPr>
        <p:spPr bwMode="auto">
          <a:xfrm>
            <a:off x="11168063" y="6259513"/>
            <a:ext cx="2095500" cy="2095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1" name="AutoShape 7"/>
          <p:cNvSpPr>
            <a:spLocks/>
          </p:cNvSpPr>
          <p:nvPr/>
        </p:nvSpPr>
        <p:spPr bwMode="auto">
          <a:xfrm>
            <a:off x="17360748" y="11557730"/>
            <a:ext cx="25527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ECA433"/>
                </a:solidFill>
                <a:latin typeface="Aleo" panose="020F0502020204030203" pitchFamily="34" charset="0"/>
                <a:ea typeface="Aleo Regular" charset="0"/>
                <a:cs typeface="Aleo Regular" charset="0"/>
                <a:sym typeface="Aleo Regular" charset="0"/>
              </a:rPr>
              <a:t>Referrals</a:t>
            </a:r>
            <a:endParaRPr lang="en-US" dirty="0"/>
          </a:p>
        </p:txBody>
      </p:sp>
      <p:sp>
        <p:nvSpPr>
          <p:cNvPr id="93223" name="Line 39"/>
          <p:cNvSpPr>
            <a:spLocks noChangeShapeType="1"/>
          </p:cNvSpPr>
          <p:nvPr/>
        </p:nvSpPr>
        <p:spPr bwMode="auto">
          <a:xfrm flipH="1" flipV="1">
            <a:off x="14791362" y="9256890"/>
            <a:ext cx="3058959" cy="987055"/>
          </a:xfrm>
          <a:prstGeom prst="line">
            <a:avLst/>
          </a:prstGeom>
          <a:noFill/>
          <a:ln w="38100" cap="flat" cmpd="sng">
            <a:solidFill>
              <a:srgbClr val="D87F29"/>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5" name="AutoShape 11"/>
          <p:cNvSpPr>
            <a:spLocks/>
          </p:cNvSpPr>
          <p:nvPr/>
        </p:nvSpPr>
        <p:spPr bwMode="auto">
          <a:xfrm>
            <a:off x="15793093" y="12139493"/>
            <a:ext cx="58547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In-app advertising of </a:t>
            </a:r>
            <a:r>
              <a:rPr lang="en-US"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in referral partner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apps.</a:t>
            </a:r>
            <a:endParaRPr lang="en-US" dirty="0"/>
          </a:p>
        </p:txBody>
      </p:sp>
      <p:sp>
        <p:nvSpPr>
          <p:cNvPr id="93201" name="AutoShape 17"/>
          <p:cNvSpPr>
            <a:spLocks/>
          </p:cNvSpPr>
          <p:nvPr/>
        </p:nvSpPr>
        <p:spPr bwMode="auto">
          <a:xfrm>
            <a:off x="17746511" y="965114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2" name="AutoShape 18"/>
          <p:cNvSpPr>
            <a:spLocks/>
          </p:cNvSpPr>
          <p:nvPr/>
        </p:nvSpPr>
        <p:spPr bwMode="auto">
          <a:xfrm>
            <a:off x="18464061" y="1009564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3" name="AutoShape 19"/>
          <p:cNvSpPr>
            <a:spLocks/>
          </p:cNvSpPr>
          <p:nvPr/>
        </p:nvSpPr>
        <p:spPr bwMode="auto">
          <a:xfrm>
            <a:off x="18064011" y="998134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9" name="AutoShape 35"/>
          <p:cNvSpPr>
            <a:spLocks/>
          </p:cNvSpPr>
          <p:nvPr/>
        </p:nvSpPr>
        <p:spPr bwMode="auto">
          <a:xfrm>
            <a:off x="14600863" y="9112107"/>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87F2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D87F29"/>
              </a:solidFill>
              <a:effectLst>
                <a:outerShdw blurRad="38100" dist="38100" dir="2700000" algn="tl">
                  <a:srgbClr val="C0C0C0"/>
                </a:outerShdw>
              </a:effectLst>
            </a:endParaRPr>
          </a:p>
        </p:txBody>
      </p:sp>
      <p:sp>
        <p:nvSpPr>
          <p:cNvPr id="93190" name="AutoShape 6"/>
          <p:cNvSpPr>
            <a:spLocks/>
          </p:cNvSpPr>
          <p:nvPr/>
        </p:nvSpPr>
        <p:spPr bwMode="auto">
          <a:xfrm>
            <a:off x="17352811" y="7812739"/>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Traditional printed media distributed at partner cafes, restaurants and events.</a:t>
            </a:r>
            <a:endParaRPr lang="en-US" dirty="0"/>
          </a:p>
        </p:txBody>
      </p:sp>
      <p:sp>
        <p:nvSpPr>
          <p:cNvPr id="93194" name="AutoShape 10"/>
          <p:cNvSpPr>
            <a:spLocks/>
          </p:cNvSpPr>
          <p:nvPr/>
        </p:nvSpPr>
        <p:spPr bwMode="auto">
          <a:xfrm>
            <a:off x="18064011" y="703169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5596F"/>
                </a:solidFill>
                <a:latin typeface="Aleo" panose="020F0502020204030203" pitchFamily="34" charset="0"/>
                <a:ea typeface="Aleo Regular" charset="0"/>
                <a:cs typeface="Aleo Regular" charset="0"/>
                <a:sym typeface="Aleo Regular" charset="0"/>
              </a:rPr>
              <a:t>Printed Media</a:t>
            </a:r>
            <a:endParaRPr lang="en-US" dirty="0"/>
          </a:p>
        </p:txBody>
      </p:sp>
      <p:sp>
        <p:nvSpPr>
          <p:cNvPr id="93198" name="AutoShape 14"/>
          <p:cNvSpPr>
            <a:spLocks/>
          </p:cNvSpPr>
          <p:nvPr/>
        </p:nvSpPr>
        <p:spPr bwMode="auto">
          <a:xfrm>
            <a:off x="19408624" y="517590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9" name="AutoShape 15"/>
          <p:cNvSpPr>
            <a:spLocks/>
          </p:cNvSpPr>
          <p:nvPr/>
        </p:nvSpPr>
        <p:spPr bwMode="auto">
          <a:xfrm>
            <a:off x="20134111" y="562199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0" name="AutoShape 16"/>
          <p:cNvSpPr>
            <a:spLocks/>
          </p:cNvSpPr>
          <p:nvPr/>
        </p:nvSpPr>
        <p:spPr bwMode="auto">
          <a:xfrm>
            <a:off x="19738824" y="550610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1" name="AutoShape 37"/>
          <p:cNvSpPr>
            <a:spLocks/>
          </p:cNvSpPr>
          <p:nvPr/>
        </p:nvSpPr>
        <p:spPr bwMode="auto">
          <a:xfrm>
            <a:off x="15099978" y="6505433"/>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24313C"/>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93225" name="Line 41"/>
          <p:cNvSpPr>
            <a:spLocks noChangeShapeType="1"/>
          </p:cNvSpPr>
          <p:nvPr/>
        </p:nvSpPr>
        <p:spPr bwMode="auto">
          <a:xfrm flipH="1">
            <a:off x="15296186" y="6080001"/>
            <a:ext cx="4125136" cy="495883"/>
          </a:xfrm>
          <a:prstGeom prst="line">
            <a:avLst/>
          </a:prstGeom>
          <a:noFill/>
          <a:ln w="38100" cap="flat" cmpd="sng">
            <a:solidFill>
              <a:srgbClr val="23313C"/>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85" name="AutoShape 1"/>
          <p:cNvSpPr>
            <a:spLocks/>
          </p:cNvSpPr>
          <p:nvPr/>
        </p:nvSpPr>
        <p:spPr bwMode="auto">
          <a:xfrm>
            <a:off x="4237311" y="3597108"/>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86" name="AutoShape 2"/>
          <p:cNvSpPr>
            <a:spLocks/>
          </p:cNvSpPr>
          <p:nvPr/>
        </p:nvSpPr>
        <p:spPr bwMode="auto">
          <a:xfrm>
            <a:off x="4937398" y="4055895"/>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63325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187" name="AutoShape 3"/>
          <p:cNvSpPr>
            <a:spLocks/>
          </p:cNvSpPr>
          <p:nvPr/>
        </p:nvSpPr>
        <p:spPr bwMode="auto">
          <a:xfrm>
            <a:off x="4554811" y="3940008"/>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3" name="AutoShape 9"/>
          <p:cNvSpPr>
            <a:spLocks/>
          </p:cNvSpPr>
          <p:nvPr/>
        </p:nvSpPr>
        <p:spPr bwMode="auto">
          <a:xfrm>
            <a:off x="2879998" y="5567195"/>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915478"/>
                </a:solidFill>
                <a:latin typeface="Aleo" panose="020F0502020204030203" pitchFamily="34" charset="0"/>
                <a:ea typeface="Aleo Regular" charset="0"/>
                <a:cs typeface="Aleo Regular" charset="0"/>
                <a:sym typeface="Aleo Regular" charset="0"/>
              </a:rPr>
              <a:t>Reviews</a:t>
            </a:r>
            <a:endParaRPr lang="en-US" dirty="0"/>
          </a:p>
        </p:txBody>
      </p:sp>
      <p:sp>
        <p:nvSpPr>
          <p:cNvPr id="93209" name="AutoShape 25"/>
          <p:cNvSpPr>
            <a:spLocks/>
          </p:cNvSpPr>
          <p:nvPr/>
        </p:nvSpPr>
        <p:spPr bwMode="auto">
          <a:xfrm>
            <a:off x="18382304" y="10109763"/>
            <a:ext cx="457200" cy="850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77" y="18021"/>
                </a:moveTo>
                <a:lnTo>
                  <a:pt x="2422" y="18021"/>
                </a:lnTo>
                <a:lnTo>
                  <a:pt x="2422" y="3578"/>
                </a:lnTo>
                <a:lnTo>
                  <a:pt x="19177" y="3578"/>
                </a:lnTo>
                <a:cubicBezTo>
                  <a:pt x="19177" y="3578"/>
                  <a:pt x="19177" y="18021"/>
                  <a:pt x="19177" y="18021"/>
                </a:cubicBezTo>
                <a:close/>
                <a:moveTo>
                  <a:pt x="10896" y="20606"/>
                </a:moveTo>
                <a:cubicBezTo>
                  <a:pt x="10043" y="20606"/>
                  <a:pt x="9351" y="20231"/>
                  <a:pt x="9351" y="19768"/>
                </a:cubicBezTo>
                <a:cubicBezTo>
                  <a:pt x="9351" y="19304"/>
                  <a:pt x="10043" y="18929"/>
                  <a:pt x="10896" y="18929"/>
                </a:cubicBezTo>
                <a:cubicBezTo>
                  <a:pt x="11750" y="18929"/>
                  <a:pt x="12441" y="19304"/>
                  <a:pt x="12441" y="19768"/>
                </a:cubicBezTo>
                <a:cubicBezTo>
                  <a:pt x="12441" y="20231"/>
                  <a:pt x="11750" y="20606"/>
                  <a:pt x="10896" y="20606"/>
                </a:cubicBezTo>
                <a:close/>
                <a:moveTo>
                  <a:pt x="9109" y="1584"/>
                </a:moveTo>
                <a:lnTo>
                  <a:pt x="12682" y="1584"/>
                </a:lnTo>
                <a:cubicBezTo>
                  <a:pt x="12896" y="1584"/>
                  <a:pt x="13069" y="1678"/>
                  <a:pt x="13069" y="1794"/>
                </a:cubicBezTo>
                <a:cubicBezTo>
                  <a:pt x="13069" y="1910"/>
                  <a:pt x="12896" y="2003"/>
                  <a:pt x="12682" y="2003"/>
                </a:cubicBezTo>
                <a:lnTo>
                  <a:pt x="9109" y="2003"/>
                </a:lnTo>
                <a:cubicBezTo>
                  <a:pt x="8896" y="2003"/>
                  <a:pt x="8723" y="1910"/>
                  <a:pt x="8723" y="1794"/>
                </a:cubicBezTo>
                <a:cubicBezTo>
                  <a:pt x="8723" y="1678"/>
                  <a:pt x="8896" y="1584"/>
                  <a:pt x="9109" y="1584"/>
                </a:cubicBezTo>
                <a:close/>
                <a:moveTo>
                  <a:pt x="18413" y="0"/>
                </a:moveTo>
                <a:lnTo>
                  <a:pt x="3186" y="0"/>
                </a:lnTo>
                <a:cubicBezTo>
                  <a:pt x="1426" y="0"/>
                  <a:pt x="0" y="774"/>
                  <a:pt x="0" y="1730"/>
                </a:cubicBezTo>
                <a:lnTo>
                  <a:pt x="0" y="19869"/>
                </a:lnTo>
                <a:cubicBezTo>
                  <a:pt x="0" y="20825"/>
                  <a:pt x="1426" y="21600"/>
                  <a:pt x="3186" y="21600"/>
                </a:cubicBezTo>
                <a:lnTo>
                  <a:pt x="18413" y="21600"/>
                </a:lnTo>
                <a:cubicBezTo>
                  <a:pt x="20173" y="21600"/>
                  <a:pt x="21600" y="20825"/>
                  <a:pt x="21600" y="19869"/>
                </a:cubicBezTo>
                <a:lnTo>
                  <a:pt x="21600" y="1730"/>
                </a:lnTo>
                <a:cubicBezTo>
                  <a:pt x="21600" y="774"/>
                  <a:pt x="20173" y="0"/>
                  <a:pt x="1841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93197" name="AutoShape 13"/>
          <p:cNvSpPr>
            <a:spLocks/>
          </p:cNvSpPr>
          <p:nvPr/>
        </p:nvSpPr>
        <p:spPr bwMode="auto">
          <a:xfrm>
            <a:off x="2511698" y="6284745"/>
            <a:ext cx="5143500" cy="1517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 and professional reviews are key to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getting noticed for any app.</a:t>
            </a:r>
            <a:endParaRPr lang="en-US" dirty="0"/>
          </a:p>
        </p:txBody>
      </p:sp>
      <p:sp>
        <p:nvSpPr>
          <p:cNvPr id="93224" name="AutoShape 40"/>
          <p:cNvSpPr>
            <a:spLocks/>
          </p:cNvSpPr>
          <p:nvPr/>
        </p:nvSpPr>
        <p:spPr bwMode="auto">
          <a:xfrm>
            <a:off x="9778310" y="5632934"/>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3226" name="Line 42"/>
          <p:cNvSpPr>
            <a:spLocks noChangeShapeType="1"/>
          </p:cNvSpPr>
          <p:nvPr/>
        </p:nvSpPr>
        <p:spPr bwMode="auto">
          <a:xfrm flipH="1" flipV="1">
            <a:off x="5945460" y="4584955"/>
            <a:ext cx="3833540" cy="1096539"/>
          </a:xfrm>
          <a:prstGeom prst="line">
            <a:avLst/>
          </a:prstGeom>
          <a:noFill/>
          <a:ln w="38100" cap="flat" cmpd="sng">
            <a:solidFill>
              <a:srgbClr val="793665"/>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2" name="AutoShape 8"/>
          <p:cNvSpPr>
            <a:spLocks/>
          </p:cNvSpPr>
          <p:nvPr/>
        </p:nvSpPr>
        <p:spPr bwMode="auto">
          <a:xfrm>
            <a:off x="2846018" y="10989893"/>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64C6C0"/>
                </a:solidFill>
                <a:latin typeface="Aleo" panose="020F0502020204030203" pitchFamily="34" charset="0"/>
                <a:ea typeface="Aleo Regular" charset="0"/>
                <a:cs typeface="Aleo Regular" charset="0"/>
                <a:sym typeface="Aleo Regular" charset="0"/>
              </a:rPr>
              <a:t>Social Media</a:t>
            </a:r>
            <a:endParaRPr lang="en-US" dirty="0"/>
          </a:p>
        </p:txBody>
      </p:sp>
      <p:sp>
        <p:nvSpPr>
          <p:cNvPr id="93196" name="AutoShape 12"/>
          <p:cNvSpPr>
            <a:spLocks/>
          </p:cNvSpPr>
          <p:nvPr/>
        </p:nvSpPr>
        <p:spPr bwMode="auto">
          <a:xfrm>
            <a:off x="2452318" y="11739193"/>
            <a:ext cx="5143500" cy="14430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Auto-posting of  user activity to Facebook, Twitter and other social media hubs.</a:t>
            </a:r>
            <a:endParaRPr lang="en-US" dirty="0"/>
          </a:p>
        </p:txBody>
      </p:sp>
      <p:sp>
        <p:nvSpPr>
          <p:cNvPr id="93204" name="AutoShape 20"/>
          <p:cNvSpPr>
            <a:spLocks/>
          </p:cNvSpPr>
          <p:nvPr/>
        </p:nvSpPr>
        <p:spPr bwMode="auto">
          <a:xfrm>
            <a:off x="4127131" y="8905506"/>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5" name="AutoShape 21"/>
          <p:cNvSpPr>
            <a:spLocks/>
          </p:cNvSpPr>
          <p:nvPr/>
        </p:nvSpPr>
        <p:spPr bwMode="auto">
          <a:xfrm>
            <a:off x="4852618" y="9351593"/>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6" name="AutoShape 22"/>
          <p:cNvSpPr>
            <a:spLocks/>
          </p:cNvSpPr>
          <p:nvPr/>
        </p:nvSpPr>
        <p:spPr bwMode="auto">
          <a:xfrm>
            <a:off x="4457331" y="9235706"/>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0" name="AutoShape 36"/>
          <p:cNvSpPr>
            <a:spLocks/>
          </p:cNvSpPr>
          <p:nvPr/>
        </p:nvSpPr>
        <p:spPr bwMode="auto">
          <a:xfrm>
            <a:off x="10977563" y="10071585"/>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65BEB4"/>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5BEB4"/>
              </a:solidFill>
              <a:effectLst>
                <a:outerShdw blurRad="38100" dist="38100" dir="2700000" algn="tl">
                  <a:srgbClr val="C0C0C0"/>
                </a:outerShdw>
              </a:effectLst>
            </a:endParaRPr>
          </a:p>
        </p:txBody>
      </p:sp>
      <p:sp>
        <p:nvSpPr>
          <p:cNvPr id="93222" name="Line 38"/>
          <p:cNvSpPr>
            <a:spLocks noChangeShapeType="1"/>
          </p:cNvSpPr>
          <p:nvPr/>
        </p:nvSpPr>
        <p:spPr bwMode="auto">
          <a:xfrm flipH="1" flipV="1">
            <a:off x="5855581" y="9786766"/>
            <a:ext cx="5121980" cy="379275"/>
          </a:xfrm>
          <a:prstGeom prst="line">
            <a:avLst/>
          </a:prstGeom>
          <a:noFill/>
          <a:ln w="38100" cap="flat" cmpd="sng">
            <a:solidFill>
              <a:srgbClr val="65BEB4"/>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5" name="AutoShape 3"/>
          <p:cNvSpPr>
            <a:spLocks/>
          </p:cNvSpPr>
          <p:nvPr/>
        </p:nvSpPr>
        <p:spPr bwMode="auto">
          <a:xfrm>
            <a:off x="4820539" y="9416965"/>
            <a:ext cx="354670" cy="682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8" name="AutoShape 32"/>
          <p:cNvSpPr>
            <a:spLocks/>
          </p:cNvSpPr>
          <p:nvPr/>
        </p:nvSpPr>
        <p:spPr bwMode="auto">
          <a:xfrm>
            <a:off x="12768064" y="5336839"/>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50" name="AutoShape 6"/>
          <p:cNvSpPr>
            <a:spLocks/>
          </p:cNvSpPr>
          <p:nvPr/>
        </p:nvSpPr>
        <p:spPr bwMode="auto">
          <a:xfrm>
            <a:off x="15266292" y="3451726"/>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Distributed through industry events, dog groups and dog parks.</a:t>
            </a:r>
            <a:endParaRPr lang="en-US" dirty="0"/>
          </a:p>
        </p:txBody>
      </p:sp>
      <p:sp>
        <p:nvSpPr>
          <p:cNvPr id="58" name="Line 41"/>
          <p:cNvSpPr>
            <a:spLocks noChangeShapeType="1"/>
          </p:cNvSpPr>
          <p:nvPr/>
        </p:nvSpPr>
        <p:spPr bwMode="auto">
          <a:xfrm flipH="1">
            <a:off x="14110070" y="2214871"/>
            <a:ext cx="2402410" cy="2626011"/>
          </a:xfrm>
          <a:prstGeom prst="line">
            <a:avLst/>
          </a:prstGeom>
          <a:noFill/>
          <a:ln w="38100" cap="flat"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51" name="AutoShape 10"/>
          <p:cNvSpPr>
            <a:spLocks/>
          </p:cNvSpPr>
          <p:nvPr/>
        </p:nvSpPr>
        <p:spPr bwMode="auto">
          <a:xfrm>
            <a:off x="15994403" y="261457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chemeClr val="bg1">
                    <a:lumMod val="50000"/>
                  </a:schemeClr>
                </a:solidFill>
                <a:latin typeface="Aleo" panose="020F0502020204030203" pitchFamily="34" charset="0"/>
                <a:ea typeface="Aleo Regular" charset="0"/>
                <a:cs typeface="Aleo Regular" charset="0"/>
                <a:sym typeface="Aleo Regular" charset="0"/>
              </a:rPr>
              <a:t>Merchandise</a:t>
            </a:r>
            <a:endParaRPr lang="en-US" dirty="0">
              <a:solidFill>
                <a:schemeClr val="bg1">
                  <a:lumMod val="50000"/>
                </a:schemeClr>
              </a:solidFill>
            </a:endParaRPr>
          </a:p>
        </p:txBody>
      </p:sp>
      <p:sp>
        <p:nvSpPr>
          <p:cNvPr id="52" name="AutoShape 14"/>
          <p:cNvSpPr>
            <a:spLocks/>
          </p:cNvSpPr>
          <p:nvPr/>
        </p:nvSpPr>
        <p:spPr bwMode="auto">
          <a:xfrm>
            <a:off x="16229193" y="742486"/>
            <a:ext cx="1738622" cy="17779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5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3" name="AutoShape 15"/>
          <p:cNvSpPr>
            <a:spLocks/>
          </p:cNvSpPr>
          <p:nvPr/>
        </p:nvSpPr>
        <p:spPr bwMode="auto">
          <a:xfrm>
            <a:off x="16944528" y="1206979"/>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4D4D4D"/>
          </a:solidFill>
          <a:ln>
            <a:noFill/>
          </a:ln>
          <a:effectLst/>
          <a:extLst/>
        </p:spPr>
        <p:txBody>
          <a:bodyPr lIns="0" tIns="0" rIns="0" bIns="0" anchor="ctr"/>
          <a:lstStyle/>
          <a:p>
            <a:endParaRPr lang="en-US"/>
          </a:p>
        </p:txBody>
      </p:sp>
      <p:sp>
        <p:nvSpPr>
          <p:cNvPr id="54" name="AutoShape 16"/>
          <p:cNvSpPr>
            <a:spLocks/>
          </p:cNvSpPr>
          <p:nvPr/>
        </p:nvSpPr>
        <p:spPr bwMode="auto">
          <a:xfrm>
            <a:off x="16574164" y="1091092"/>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lumMod val="65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5" name="AutoShape 23"/>
          <p:cNvSpPr>
            <a:spLocks/>
          </p:cNvSpPr>
          <p:nvPr/>
        </p:nvSpPr>
        <p:spPr bwMode="auto">
          <a:xfrm>
            <a:off x="16753551" y="1816579"/>
            <a:ext cx="147638" cy="1476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14785"/>
                </a:moveTo>
                <a:cubicBezTo>
                  <a:pt x="8601" y="14785"/>
                  <a:pt x="6816" y="13000"/>
                  <a:pt x="6816" y="10799"/>
                </a:cubicBezTo>
                <a:cubicBezTo>
                  <a:pt x="6816" y="8599"/>
                  <a:pt x="8601" y="6816"/>
                  <a:pt x="10799" y="6816"/>
                </a:cubicBezTo>
                <a:cubicBezTo>
                  <a:pt x="13000" y="6816"/>
                  <a:pt x="14785" y="8599"/>
                  <a:pt x="14785" y="10799"/>
                </a:cubicBezTo>
                <a:cubicBezTo>
                  <a:pt x="14785" y="13000"/>
                  <a:pt x="13000" y="14785"/>
                  <a:pt x="10799" y="14785"/>
                </a:cubicBezTo>
                <a:close/>
                <a:moveTo>
                  <a:pt x="10799" y="0"/>
                </a:moveTo>
                <a:cubicBezTo>
                  <a:pt x="4835" y="0"/>
                  <a:pt x="0" y="4835"/>
                  <a:pt x="0" y="10799"/>
                </a:cubicBezTo>
                <a:cubicBezTo>
                  <a:pt x="0" y="16766"/>
                  <a:pt x="4835" y="21599"/>
                  <a:pt x="10799" y="21599"/>
                </a:cubicBezTo>
                <a:cubicBezTo>
                  <a:pt x="16766" y="21599"/>
                  <a:pt x="21599" y="16766"/>
                  <a:pt x="21599" y="10799"/>
                </a:cubicBezTo>
                <a:cubicBezTo>
                  <a:pt x="21599" y="4835"/>
                  <a:pt x="16766" y="0"/>
                  <a:pt x="10799"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6" name="AutoShape 24"/>
          <p:cNvSpPr>
            <a:spLocks/>
          </p:cNvSpPr>
          <p:nvPr/>
        </p:nvSpPr>
        <p:spPr bwMode="auto">
          <a:xfrm>
            <a:off x="16702751" y="1410179"/>
            <a:ext cx="862013" cy="549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27" y="19765"/>
                </a:moveTo>
                <a:cubicBezTo>
                  <a:pt x="14950" y="19765"/>
                  <a:pt x="14644" y="19284"/>
                  <a:pt x="14644" y="18692"/>
                </a:cubicBezTo>
                <a:cubicBezTo>
                  <a:pt x="14644" y="18099"/>
                  <a:pt x="14950" y="17619"/>
                  <a:pt x="15327" y="17619"/>
                </a:cubicBezTo>
                <a:cubicBezTo>
                  <a:pt x="15705" y="17619"/>
                  <a:pt x="16011" y="18099"/>
                  <a:pt x="16011" y="18692"/>
                </a:cubicBezTo>
                <a:cubicBezTo>
                  <a:pt x="16011" y="19284"/>
                  <a:pt x="15705" y="19765"/>
                  <a:pt x="15327" y="19765"/>
                </a:cubicBezTo>
                <a:close/>
                <a:moveTo>
                  <a:pt x="6949" y="11911"/>
                </a:moveTo>
                <a:lnTo>
                  <a:pt x="3418" y="11911"/>
                </a:lnTo>
                <a:lnTo>
                  <a:pt x="3944" y="8491"/>
                </a:lnTo>
                <a:lnTo>
                  <a:pt x="6949" y="8491"/>
                </a:lnTo>
                <a:cubicBezTo>
                  <a:pt x="6949" y="8491"/>
                  <a:pt x="6949" y="11911"/>
                  <a:pt x="6949" y="11911"/>
                </a:cubicBezTo>
                <a:close/>
                <a:moveTo>
                  <a:pt x="4996" y="0"/>
                </a:moveTo>
                <a:lnTo>
                  <a:pt x="4996" y="6486"/>
                </a:lnTo>
                <a:lnTo>
                  <a:pt x="2892" y="6486"/>
                </a:lnTo>
                <a:lnTo>
                  <a:pt x="2216" y="11686"/>
                </a:lnTo>
                <a:lnTo>
                  <a:pt x="0" y="13380"/>
                </a:lnTo>
                <a:lnTo>
                  <a:pt x="0" y="18692"/>
                </a:lnTo>
                <a:lnTo>
                  <a:pt x="986" y="18692"/>
                </a:lnTo>
                <a:cubicBezTo>
                  <a:pt x="986" y="16787"/>
                  <a:pt x="1970" y="15242"/>
                  <a:pt x="3184" y="15242"/>
                </a:cubicBezTo>
                <a:cubicBezTo>
                  <a:pt x="4398" y="15242"/>
                  <a:pt x="5381" y="16787"/>
                  <a:pt x="5381" y="18692"/>
                </a:cubicBezTo>
                <a:lnTo>
                  <a:pt x="11044" y="18692"/>
                </a:lnTo>
                <a:lnTo>
                  <a:pt x="12434" y="16510"/>
                </a:lnTo>
                <a:lnTo>
                  <a:pt x="14104" y="16510"/>
                </a:lnTo>
                <a:cubicBezTo>
                  <a:pt x="13718" y="17043"/>
                  <a:pt x="13475" y="17823"/>
                  <a:pt x="13475" y="18692"/>
                </a:cubicBezTo>
                <a:cubicBezTo>
                  <a:pt x="13475" y="20298"/>
                  <a:pt x="14305" y="21599"/>
                  <a:pt x="15327" y="21599"/>
                </a:cubicBezTo>
                <a:cubicBezTo>
                  <a:pt x="16351" y="21599"/>
                  <a:pt x="17180" y="20298"/>
                  <a:pt x="17180" y="18692"/>
                </a:cubicBezTo>
                <a:cubicBezTo>
                  <a:pt x="17180" y="17823"/>
                  <a:pt x="16937" y="17043"/>
                  <a:pt x="16552" y="16510"/>
                </a:cubicBezTo>
                <a:lnTo>
                  <a:pt x="20510" y="16510"/>
                </a:lnTo>
                <a:lnTo>
                  <a:pt x="20510" y="15095"/>
                </a:lnTo>
                <a:lnTo>
                  <a:pt x="21599" y="15095"/>
                </a:lnTo>
                <a:lnTo>
                  <a:pt x="21599" y="0"/>
                </a:lnTo>
                <a:cubicBezTo>
                  <a:pt x="21599" y="0"/>
                  <a:pt x="4996" y="0"/>
                  <a:pt x="4996"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7" name="AutoShape 37"/>
          <p:cNvSpPr>
            <a:spLocks/>
          </p:cNvSpPr>
          <p:nvPr/>
        </p:nvSpPr>
        <p:spPr bwMode="auto">
          <a:xfrm>
            <a:off x="13919570" y="4829611"/>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solidFill>
          <a:ln w="50800" cap="flat" cmpd="sng">
            <a:solidFill>
              <a:schemeClr val="bg1">
                <a:lumMod val="50000"/>
              </a:scheme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65" name="AutoShape 44"/>
          <p:cNvSpPr>
            <a:spLocks/>
          </p:cNvSpPr>
          <p:nvPr/>
        </p:nvSpPr>
        <p:spPr bwMode="auto">
          <a:xfrm>
            <a:off x="19838806" y="5687664"/>
            <a:ext cx="734096" cy="7139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020" y="14910"/>
                </a:moveTo>
                <a:lnTo>
                  <a:pt x="8020" y="21599"/>
                </a:lnTo>
                <a:lnTo>
                  <a:pt x="11100" y="17950"/>
                </a:lnTo>
                <a:cubicBezTo>
                  <a:pt x="11100" y="17950"/>
                  <a:pt x="8020" y="14910"/>
                  <a:pt x="8020" y="14910"/>
                </a:cubicBezTo>
                <a:close/>
                <a:moveTo>
                  <a:pt x="21600" y="0"/>
                </a:moveTo>
                <a:lnTo>
                  <a:pt x="16009" y="20532"/>
                </a:lnTo>
                <a:lnTo>
                  <a:pt x="8883" y="13611"/>
                </a:lnTo>
                <a:lnTo>
                  <a:pt x="15906" y="6018"/>
                </a:lnTo>
                <a:lnTo>
                  <a:pt x="6493" y="12683"/>
                </a:lnTo>
                <a:lnTo>
                  <a:pt x="0" y="11066"/>
                </a:lnTo>
                <a:cubicBezTo>
                  <a:pt x="0" y="11066"/>
                  <a:pt x="21600" y="0"/>
                  <a:pt x="216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66" name="AutoShape 19"/>
          <p:cNvSpPr>
            <a:spLocks/>
          </p:cNvSpPr>
          <p:nvPr/>
        </p:nvSpPr>
        <p:spPr bwMode="auto">
          <a:xfrm>
            <a:off x="4777272" y="4131364"/>
            <a:ext cx="702051" cy="702051"/>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653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AutoShape 1"/>
          <p:cNvSpPr>
            <a:spLocks/>
          </p:cNvSpPr>
          <p:nvPr/>
        </p:nvSpPr>
        <p:spPr bwMode="auto">
          <a:xfrm>
            <a:off x="4329113" y="3198813"/>
            <a:ext cx="15927387" cy="726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496" y="21600"/>
                </a:moveTo>
                <a:lnTo>
                  <a:pt x="0" y="21600"/>
                </a:lnTo>
                <a:lnTo>
                  <a:pt x="0" y="10951"/>
                </a:lnTo>
                <a:lnTo>
                  <a:pt x="21599" y="10951"/>
                </a:lnTo>
                <a:lnTo>
                  <a:pt x="21599" y="0"/>
                </a:lnTo>
                <a:lnTo>
                  <a:pt x="206" y="0"/>
                </a:lnTo>
              </a:path>
            </a:pathLst>
          </a:custGeom>
          <a:noFill/>
          <a:ln w="63500" cap="flat" cmpd="sng">
            <a:solidFill>
              <a:srgbClr val="B9B9B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38" name="AutoShape 2"/>
          <p:cNvSpPr>
            <a:spLocks/>
          </p:cNvSpPr>
          <p:nvPr/>
        </p:nvSpPr>
        <p:spPr bwMode="auto">
          <a:xfrm>
            <a:off x="11542714" y="2530302"/>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39" name="AutoShape 3"/>
          <p:cNvSpPr>
            <a:spLocks/>
          </p:cNvSpPr>
          <p:nvPr/>
        </p:nvSpPr>
        <p:spPr bwMode="auto">
          <a:xfrm>
            <a:off x="12058651" y="2820814"/>
            <a:ext cx="1062038" cy="1293813"/>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0" name="AutoShape 4"/>
          <p:cNvSpPr>
            <a:spLocks/>
          </p:cNvSpPr>
          <p:nvPr/>
        </p:nvSpPr>
        <p:spPr bwMode="auto">
          <a:xfrm>
            <a:off x="11807826" y="2795414"/>
            <a:ext cx="1058863" cy="105886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1" name="AutoShape 5"/>
          <p:cNvSpPr>
            <a:spLocks/>
          </p:cNvSpPr>
          <p:nvPr/>
        </p:nvSpPr>
        <p:spPr bwMode="auto">
          <a:xfrm>
            <a:off x="1379538" y="84455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sym typeface="Aleo Regular" charset="0"/>
              </a:rPr>
              <a:t>Product delivery</a:t>
            </a:r>
            <a:endParaRPr lang="en-US" dirty="0"/>
          </a:p>
        </p:txBody>
      </p:sp>
      <p:sp>
        <p:nvSpPr>
          <p:cNvPr id="116742" name="AutoShape 6"/>
          <p:cNvSpPr>
            <a:spLocks/>
          </p:cNvSpPr>
          <p:nvPr/>
        </p:nvSpPr>
        <p:spPr bwMode="auto">
          <a:xfrm>
            <a:off x="16672521" y="6016074"/>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65A7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3" name="AutoShape 7"/>
          <p:cNvSpPr>
            <a:spLocks/>
          </p:cNvSpPr>
          <p:nvPr/>
        </p:nvSpPr>
        <p:spPr bwMode="auto">
          <a:xfrm>
            <a:off x="17182108" y="6309761"/>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2C424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4" name="AutoShape 8"/>
          <p:cNvSpPr>
            <a:spLocks/>
          </p:cNvSpPr>
          <p:nvPr/>
        </p:nvSpPr>
        <p:spPr bwMode="auto">
          <a:xfrm>
            <a:off x="16928108" y="6284361"/>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526C8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5" name="AutoShape 9"/>
          <p:cNvSpPr>
            <a:spLocks/>
          </p:cNvSpPr>
          <p:nvPr/>
        </p:nvSpPr>
        <p:spPr bwMode="auto">
          <a:xfrm>
            <a:off x="6208713" y="60309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6" name="AutoShape 10"/>
          <p:cNvSpPr>
            <a:spLocks/>
          </p:cNvSpPr>
          <p:nvPr/>
        </p:nvSpPr>
        <p:spPr bwMode="auto">
          <a:xfrm>
            <a:off x="6718300" y="6324600"/>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7" name="AutoShape 11"/>
          <p:cNvSpPr>
            <a:spLocks/>
          </p:cNvSpPr>
          <p:nvPr/>
        </p:nvSpPr>
        <p:spPr bwMode="auto">
          <a:xfrm>
            <a:off x="6464300" y="62992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8" name="AutoShape 12"/>
          <p:cNvSpPr>
            <a:spLocks/>
          </p:cNvSpPr>
          <p:nvPr/>
        </p:nvSpPr>
        <p:spPr bwMode="auto">
          <a:xfrm>
            <a:off x="11441113" y="95742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9" name="AutoShape 13"/>
          <p:cNvSpPr>
            <a:spLocks/>
          </p:cNvSpPr>
          <p:nvPr/>
        </p:nvSpPr>
        <p:spPr bwMode="auto">
          <a:xfrm>
            <a:off x="11950700" y="9850438"/>
            <a:ext cx="1062038" cy="1293812"/>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50" name="AutoShape 14"/>
          <p:cNvSpPr>
            <a:spLocks/>
          </p:cNvSpPr>
          <p:nvPr/>
        </p:nvSpPr>
        <p:spPr bwMode="auto">
          <a:xfrm>
            <a:off x="11709400" y="98425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51" name="AutoShape 15"/>
          <p:cNvSpPr>
            <a:spLocks/>
          </p:cNvSpPr>
          <p:nvPr/>
        </p:nvSpPr>
        <p:spPr bwMode="auto">
          <a:xfrm>
            <a:off x="6909993" y="3035300"/>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2" name="AutoShape 16"/>
          <p:cNvSpPr>
            <a:spLocks/>
          </p:cNvSpPr>
          <p:nvPr/>
        </p:nvSpPr>
        <p:spPr bwMode="auto">
          <a:xfrm>
            <a:off x="4227513" y="30464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3" name="AutoShape 17"/>
          <p:cNvSpPr>
            <a:spLocks/>
          </p:cNvSpPr>
          <p:nvPr/>
        </p:nvSpPr>
        <p:spPr bwMode="auto">
          <a:xfrm>
            <a:off x="12146757" y="67040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4" name="AutoShape 18"/>
          <p:cNvSpPr>
            <a:spLocks/>
          </p:cNvSpPr>
          <p:nvPr/>
        </p:nvSpPr>
        <p:spPr bwMode="auto">
          <a:xfrm>
            <a:off x="17334061"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5" name="AutoShape 19"/>
          <p:cNvSpPr>
            <a:spLocks/>
          </p:cNvSpPr>
          <p:nvPr/>
        </p:nvSpPr>
        <p:spPr bwMode="auto">
          <a:xfrm>
            <a:off x="6843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6" name="AutoShape 20"/>
          <p:cNvSpPr>
            <a:spLocks/>
          </p:cNvSpPr>
          <p:nvPr/>
        </p:nvSpPr>
        <p:spPr bwMode="auto">
          <a:xfrm>
            <a:off x="20178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8" name="AutoShape 22"/>
          <p:cNvSpPr>
            <a:spLocks/>
          </p:cNvSpPr>
          <p:nvPr/>
        </p:nvSpPr>
        <p:spPr bwMode="auto">
          <a:xfrm>
            <a:off x="4568430" y="3443287"/>
            <a:ext cx="49657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5CBEB6"/>
                </a:solidFill>
                <a:latin typeface="Aleo" panose="020F0502020204030203" pitchFamily="34" charset="0"/>
                <a:ea typeface="Aleo Regular" charset="0"/>
                <a:cs typeface="Aleo Regular" charset="0"/>
                <a:sym typeface="Aleo Regular" charset="0"/>
              </a:rPr>
              <a:t>Idea</a:t>
            </a:r>
            <a:endParaRPr lang="en-US" dirty="0"/>
          </a:p>
        </p:txBody>
      </p:sp>
      <p:sp>
        <p:nvSpPr>
          <p:cNvPr id="116759" name="AutoShape 23"/>
          <p:cNvSpPr>
            <a:spLocks/>
          </p:cNvSpPr>
          <p:nvPr/>
        </p:nvSpPr>
        <p:spPr bwMode="auto">
          <a:xfrm>
            <a:off x="9913144" y="77978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Foster partner relationships, draw up agreements.</a:t>
            </a:r>
            <a:endParaRPr lang="en-US" dirty="0"/>
          </a:p>
        </p:txBody>
      </p:sp>
      <p:sp>
        <p:nvSpPr>
          <p:cNvPr id="116760" name="AutoShape 24"/>
          <p:cNvSpPr>
            <a:spLocks/>
          </p:cNvSpPr>
          <p:nvPr/>
        </p:nvSpPr>
        <p:spPr bwMode="auto">
          <a:xfrm>
            <a:off x="9875044" y="7161516"/>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Partner Relationships</a:t>
            </a:r>
            <a:endParaRPr lang="en-US" dirty="0"/>
          </a:p>
        </p:txBody>
      </p:sp>
      <p:sp>
        <p:nvSpPr>
          <p:cNvPr id="116761" name="AutoShape 25"/>
          <p:cNvSpPr>
            <a:spLocks/>
          </p:cNvSpPr>
          <p:nvPr/>
        </p:nvSpPr>
        <p:spPr bwMode="auto">
          <a:xfrm>
            <a:off x="9912351" y="4322589"/>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Market analysis</a:t>
            </a:r>
            <a:endParaRPr lang="en-US" dirty="0"/>
          </a:p>
        </p:txBody>
      </p:sp>
      <p:sp>
        <p:nvSpPr>
          <p:cNvPr id="116762" name="AutoShape 26"/>
          <p:cNvSpPr>
            <a:spLocks/>
          </p:cNvSpPr>
          <p:nvPr/>
        </p:nvSpPr>
        <p:spPr bwMode="auto">
          <a:xfrm>
            <a:off x="15659695" y="7904584"/>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465A70"/>
                </a:solidFill>
                <a:latin typeface="Aleo" panose="020F0502020204030203" pitchFamily="34" charset="0"/>
                <a:ea typeface="Aleo Regular" charset="0"/>
                <a:cs typeface="Aleo Regular" charset="0"/>
                <a:sym typeface="Aleo Regular" charset="0"/>
              </a:rPr>
              <a:t>Minimum viable</a:t>
            </a:r>
          </a:p>
          <a:p>
            <a:r>
              <a:rPr lang="en-US" sz="3300" b="1" dirty="0">
                <a:solidFill>
                  <a:srgbClr val="465A70"/>
                </a:solidFill>
                <a:latin typeface="Aleo" panose="020F0502020204030203" pitchFamily="34" charset="0"/>
                <a:ea typeface="Aleo Regular" charset="0"/>
                <a:cs typeface="Aleo Regular" charset="0"/>
                <a:sym typeface="Aleo Regular" charset="0"/>
              </a:rPr>
              <a:t>product</a:t>
            </a:r>
            <a:endParaRPr lang="en-US" sz="3600" dirty="0">
              <a:solidFill>
                <a:srgbClr val="465A70"/>
              </a:solidFill>
            </a:endParaRPr>
          </a:p>
        </p:txBody>
      </p:sp>
      <p:sp>
        <p:nvSpPr>
          <p:cNvPr id="116763" name="AutoShape 27"/>
          <p:cNvSpPr>
            <a:spLocks/>
          </p:cNvSpPr>
          <p:nvPr/>
        </p:nvSpPr>
        <p:spPr bwMode="auto">
          <a:xfrm>
            <a:off x="10579100" y="11366500"/>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E59428"/>
                </a:solidFill>
                <a:latin typeface="Aleo" panose="020F0502020204030203" pitchFamily="34" charset="0"/>
                <a:sym typeface="Aleo Regular" charset="0"/>
              </a:rPr>
              <a:t>Expansion</a:t>
            </a:r>
            <a:endParaRPr lang="en-US" dirty="0"/>
          </a:p>
        </p:txBody>
      </p:sp>
      <p:sp>
        <p:nvSpPr>
          <p:cNvPr id="116764" name="AutoShape 28"/>
          <p:cNvSpPr>
            <a:spLocks/>
          </p:cNvSpPr>
          <p:nvPr/>
        </p:nvSpPr>
        <p:spPr bwMode="auto">
          <a:xfrm>
            <a:off x="5270500" y="7734300"/>
            <a:ext cx="35941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Marketing campaign</a:t>
            </a:r>
            <a:endParaRPr lang="en-US" dirty="0"/>
          </a:p>
        </p:txBody>
      </p:sp>
      <p:sp>
        <p:nvSpPr>
          <p:cNvPr id="116765" name="AutoShape 29"/>
          <p:cNvSpPr>
            <a:spLocks/>
          </p:cNvSpPr>
          <p:nvPr/>
        </p:nvSpPr>
        <p:spPr bwMode="auto">
          <a:xfrm>
            <a:off x="4622800"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Continue to refine features and improve revenue streams.</a:t>
            </a:r>
            <a:endParaRPr lang="en-US" dirty="0"/>
          </a:p>
        </p:txBody>
      </p:sp>
      <p:sp>
        <p:nvSpPr>
          <p:cNvPr id="116766" name="AutoShape 30"/>
          <p:cNvSpPr>
            <a:spLocks/>
          </p:cNvSpPr>
          <p:nvPr/>
        </p:nvSpPr>
        <p:spPr bwMode="auto">
          <a:xfrm>
            <a:off x="4597400"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Iterate &amp; innovate</a:t>
            </a:r>
            <a:endParaRPr lang="en-US" dirty="0"/>
          </a:p>
        </p:txBody>
      </p:sp>
      <p:sp>
        <p:nvSpPr>
          <p:cNvPr id="116767" name="AutoShape 31"/>
          <p:cNvSpPr>
            <a:spLocks/>
          </p:cNvSpPr>
          <p:nvPr/>
        </p:nvSpPr>
        <p:spPr bwMode="auto">
          <a:xfrm>
            <a:off x="15062348"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Target revenue reached, </a:t>
            </a:r>
            <a:r>
              <a:rPr lang="en-US" sz="2200" dirty="0" err="1"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top ranked pet application. </a:t>
            </a:r>
            <a:endParaRPr lang="en-US" dirty="0"/>
          </a:p>
        </p:txBody>
      </p:sp>
      <p:sp>
        <p:nvSpPr>
          <p:cNvPr id="116768" name="AutoShape 32"/>
          <p:cNvSpPr>
            <a:spLocks/>
          </p:cNvSpPr>
          <p:nvPr/>
        </p:nvSpPr>
        <p:spPr bwMode="auto">
          <a:xfrm>
            <a:off x="15036948"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End Goal</a:t>
            </a:r>
            <a:endParaRPr lang="en-US" dirty="0"/>
          </a:p>
        </p:txBody>
      </p:sp>
      <p:sp>
        <p:nvSpPr>
          <p:cNvPr id="116771" name="AutoShape 35"/>
          <p:cNvSpPr>
            <a:spLocks/>
          </p:cNvSpPr>
          <p:nvPr/>
        </p:nvSpPr>
        <p:spPr bwMode="auto">
          <a:xfrm>
            <a:off x="12038807" y="2995613"/>
            <a:ext cx="5969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6712" y="795"/>
                </a:lnTo>
                <a:lnTo>
                  <a:pt x="17788" y="1816"/>
                </a:lnTo>
                <a:lnTo>
                  <a:pt x="10438" y="8456"/>
                </a:lnTo>
                <a:lnTo>
                  <a:pt x="7768" y="6084"/>
                </a:lnTo>
                <a:lnTo>
                  <a:pt x="295" y="13084"/>
                </a:lnTo>
                <a:lnTo>
                  <a:pt x="2133" y="14784"/>
                </a:lnTo>
                <a:lnTo>
                  <a:pt x="7691" y="9559"/>
                </a:lnTo>
                <a:lnTo>
                  <a:pt x="10444" y="12008"/>
                </a:lnTo>
                <a:lnTo>
                  <a:pt x="19619" y="3587"/>
                </a:lnTo>
                <a:lnTo>
                  <a:pt x="20664" y="4578"/>
                </a:lnTo>
                <a:cubicBezTo>
                  <a:pt x="20664" y="4578"/>
                  <a:pt x="21599" y="0"/>
                  <a:pt x="21599" y="0"/>
                </a:cubicBezTo>
                <a:close/>
                <a:moveTo>
                  <a:pt x="21487" y="10041"/>
                </a:moveTo>
                <a:lnTo>
                  <a:pt x="15456" y="10041"/>
                </a:lnTo>
                <a:lnTo>
                  <a:pt x="15456" y="21599"/>
                </a:lnTo>
                <a:lnTo>
                  <a:pt x="21487" y="21599"/>
                </a:lnTo>
                <a:cubicBezTo>
                  <a:pt x="21487" y="21599"/>
                  <a:pt x="21487" y="10041"/>
                  <a:pt x="21487" y="10041"/>
                </a:cubicBezTo>
                <a:close/>
                <a:moveTo>
                  <a:pt x="13759" y="13564"/>
                </a:moveTo>
                <a:lnTo>
                  <a:pt x="7728" y="13564"/>
                </a:lnTo>
                <a:lnTo>
                  <a:pt x="7728" y="21599"/>
                </a:lnTo>
                <a:lnTo>
                  <a:pt x="13759" y="21599"/>
                </a:lnTo>
                <a:cubicBezTo>
                  <a:pt x="13759" y="21599"/>
                  <a:pt x="13759" y="13564"/>
                  <a:pt x="13759" y="13564"/>
                </a:cubicBezTo>
                <a:close/>
                <a:moveTo>
                  <a:pt x="5971" y="21599"/>
                </a:moveTo>
                <a:lnTo>
                  <a:pt x="0" y="21599"/>
                </a:lnTo>
                <a:lnTo>
                  <a:pt x="0" y="16151"/>
                </a:lnTo>
                <a:lnTo>
                  <a:pt x="5971" y="16151"/>
                </a:lnTo>
                <a:lnTo>
                  <a:pt x="5971" y="21599"/>
                </a:lnTo>
                <a:cubicBezTo>
                  <a:pt x="5971" y="21599"/>
                  <a:pt x="5971" y="21599"/>
                  <a:pt x="5971" y="215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8" name="AutoShape 8"/>
          <p:cNvSpPr>
            <a:spLocks/>
          </p:cNvSpPr>
          <p:nvPr/>
        </p:nvSpPr>
        <p:spPr bwMode="auto">
          <a:xfrm>
            <a:off x="11811862" y="9944962"/>
            <a:ext cx="847587" cy="8475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30"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1"/>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8"/>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8"/>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4"/>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3"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19"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5"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9"/>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2"/>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7"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2"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4"/>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600" y="10799"/>
                </a:moveTo>
                <a:cubicBezTo>
                  <a:pt x="21600" y="16764"/>
                  <a:pt x="16764" y="21600"/>
                  <a:pt x="10799" y="21600"/>
                </a:cubicBezTo>
                <a:cubicBezTo>
                  <a:pt x="4835" y="21600"/>
                  <a:pt x="0" y="16764"/>
                  <a:pt x="0" y="10799"/>
                </a:cubicBezTo>
                <a:cubicBezTo>
                  <a:pt x="0" y="4835"/>
                  <a:pt x="4835" y="0"/>
                  <a:pt x="10799" y="0"/>
                </a:cubicBezTo>
                <a:cubicBezTo>
                  <a:pt x="16764" y="0"/>
                  <a:pt x="21600" y="4835"/>
                  <a:pt x="21600"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1"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8"/>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10"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9" name="AutoShape 17"/>
          <p:cNvSpPr>
            <a:spLocks/>
          </p:cNvSpPr>
          <p:nvPr/>
        </p:nvSpPr>
        <p:spPr bwMode="auto">
          <a:xfrm>
            <a:off x="17331333" y="308341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0" name="AutoShape 23"/>
          <p:cNvSpPr>
            <a:spLocks/>
          </p:cNvSpPr>
          <p:nvPr/>
        </p:nvSpPr>
        <p:spPr bwMode="auto">
          <a:xfrm>
            <a:off x="15097720" y="4177198"/>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Create base product, test market.</a:t>
            </a:r>
            <a:endParaRPr lang="en-US" dirty="0"/>
          </a:p>
        </p:txBody>
      </p:sp>
      <p:sp>
        <p:nvSpPr>
          <p:cNvPr id="41" name="AutoShape 24"/>
          <p:cNvSpPr>
            <a:spLocks/>
          </p:cNvSpPr>
          <p:nvPr/>
        </p:nvSpPr>
        <p:spPr bwMode="auto">
          <a:xfrm>
            <a:off x="15072320" y="3542198"/>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3 month trial</a:t>
            </a:r>
            <a:endParaRPr lang="en-US" dirty="0"/>
          </a:p>
        </p:txBody>
      </p:sp>
      <p:sp>
        <p:nvSpPr>
          <p:cNvPr id="44" name="AutoShape 19"/>
          <p:cNvSpPr>
            <a:spLocks/>
          </p:cNvSpPr>
          <p:nvPr/>
        </p:nvSpPr>
        <p:spPr bwMode="auto">
          <a:xfrm>
            <a:off x="6661640" y="6489396"/>
            <a:ext cx="672120" cy="672120"/>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5" name="AutoShape 24"/>
          <p:cNvSpPr>
            <a:spLocks/>
          </p:cNvSpPr>
          <p:nvPr/>
        </p:nvSpPr>
        <p:spPr bwMode="auto">
          <a:xfrm>
            <a:off x="17083112" y="6489396"/>
            <a:ext cx="732191" cy="6779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6757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AutoShape 1"/>
          <p:cNvSpPr>
            <a:spLocks/>
          </p:cNvSpPr>
          <p:nvPr/>
        </p:nvSpPr>
        <p:spPr bwMode="auto">
          <a:xfrm>
            <a:off x="8724900" y="-88932"/>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22" name="AutoShape 2"/>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Investment</a:t>
            </a:r>
            <a:endParaRPr lang="en-US" sz="9600" dirty="0"/>
          </a:p>
        </p:txBody>
      </p:sp>
      <p:sp>
        <p:nvSpPr>
          <p:cNvPr id="81923" name="Line 3"/>
          <p:cNvSpPr>
            <a:spLocks noChangeShapeType="1"/>
          </p:cNvSpPr>
          <p:nvPr/>
        </p:nvSpPr>
        <p:spPr bwMode="auto">
          <a:xfrm flipH="1">
            <a:off x="1828800" y="99314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4" name="Line 4"/>
          <p:cNvSpPr>
            <a:spLocks noChangeShapeType="1"/>
          </p:cNvSpPr>
          <p:nvPr/>
        </p:nvSpPr>
        <p:spPr bwMode="auto">
          <a:xfrm flipH="1">
            <a:off x="1828800" y="51562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5" name="AutoShape 5"/>
          <p:cNvSpPr>
            <a:spLocks/>
          </p:cNvSpPr>
          <p:nvPr/>
        </p:nvSpPr>
        <p:spPr bwMode="auto">
          <a:xfrm rot="16199985">
            <a:off x="7631906" y="2653507"/>
            <a:ext cx="8193087" cy="9461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26" name="Line 6"/>
          <p:cNvSpPr>
            <a:spLocks noChangeShapeType="1"/>
          </p:cNvSpPr>
          <p:nvPr/>
        </p:nvSpPr>
        <p:spPr bwMode="auto">
          <a:xfrm flipH="1">
            <a:off x="14833600" y="9929813"/>
            <a:ext cx="7288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7" name="Line 7"/>
          <p:cNvSpPr>
            <a:spLocks noChangeShapeType="1"/>
          </p:cNvSpPr>
          <p:nvPr/>
        </p:nvSpPr>
        <p:spPr bwMode="auto">
          <a:xfrm flipH="1">
            <a:off x="14960600" y="52070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8" name="AutoShape 8"/>
          <p:cNvSpPr>
            <a:spLocks/>
          </p:cNvSpPr>
          <p:nvPr/>
        </p:nvSpPr>
        <p:spPr bwMode="auto">
          <a:xfrm>
            <a:off x="1828800" y="4224358"/>
            <a:ext cx="5486400" cy="8492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Development     </a:t>
            </a:r>
            <a:r>
              <a:rPr lang="en-US" sz="4400" b="1" dirty="0">
                <a:solidFill>
                  <a:srgbClr val="4D4D4D"/>
                </a:solidFill>
                <a:latin typeface="Aleo" panose="020F0502020204030203" pitchFamily="34" charset="0"/>
                <a:ea typeface="Aleo Regular" charset="0"/>
                <a:cs typeface="Aleo Regular" charset="0"/>
                <a:sym typeface="Aleo Regular" charset="0"/>
              </a:rPr>
              <a:t>40% </a:t>
            </a:r>
            <a:endParaRPr lang="en-US" dirty="0"/>
          </a:p>
        </p:txBody>
      </p:sp>
      <p:sp>
        <p:nvSpPr>
          <p:cNvPr id="81929" name="AutoShape 9"/>
          <p:cNvSpPr>
            <a:spLocks/>
          </p:cNvSpPr>
          <p:nvPr/>
        </p:nvSpPr>
        <p:spPr bwMode="auto">
          <a:xfrm>
            <a:off x="484192" y="9023350"/>
            <a:ext cx="6843708"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Partners     </a:t>
            </a:r>
            <a:r>
              <a:rPr lang="en-US" sz="4400" b="1" dirty="0" smtClean="0">
                <a:solidFill>
                  <a:srgbClr val="4D4D4D"/>
                </a:solidFill>
                <a:latin typeface="Aleo" panose="020F0502020204030203" pitchFamily="34" charset="0"/>
                <a:ea typeface="Lato Light" panose="020F0302020204030203" pitchFamily="34" charset="0"/>
                <a:cs typeface="Lato Light" panose="020F0302020204030203" pitchFamily="34" charset="0"/>
                <a:sym typeface="Aleo Regular" charset="0"/>
              </a:rPr>
              <a:t>20</a:t>
            </a:r>
            <a:r>
              <a:rPr lang="en-US" sz="4400" b="1" dirty="0" smtClean="0">
                <a:solidFill>
                  <a:srgbClr val="4D4D4D"/>
                </a:solidFill>
                <a:latin typeface="Aleo" panose="020F0502020204030203" pitchFamily="34" charset="0"/>
                <a:ea typeface="Aleo Regular" charset="0"/>
                <a:cs typeface="Aleo Regular" charset="0"/>
                <a:sym typeface="Aleo Regular" charset="0"/>
              </a:rPr>
              <a:t>%</a:t>
            </a:r>
            <a:endParaRPr lang="en-US" dirty="0"/>
          </a:p>
        </p:txBody>
      </p:sp>
      <p:sp>
        <p:nvSpPr>
          <p:cNvPr id="81930" name="AutoShape 10"/>
          <p:cNvSpPr>
            <a:spLocks/>
          </p:cNvSpPr>
          <p:nvPr/>
        </p:nvSpPr>
        <p:spPr bwMode="auto">
          <a:xfrm>
            <a:off x="15798800" y="4210050"/>
            <a:ext cx="7050384" cy="650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smtClean="0">
                <a:solidFill>
                  <a:srgbClr val="4D4D4D"/>
                </a:solidFill>
                <a:latin typeface="Aleo" panose="020F0502020204030203" pitchFamily="34" charset="0"/>
                <a:ea typeface="Aleo Regular" charset="0"/>
                <a:cs typeface="Aleo Regular" charset="0"/>
                <a:sym typeface="Aleo Regular" charset="0"/>
              </a:rPr>
              <a:t>30%</a:t>
            </a:r>
            <a:r>
              <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Marketing</a:t>
            </a:r>
            <a:endParaRPr lang="en-US" dirty="0"/>
          </a:p>
        </p:txBody>
      </p:sp>
      <p:sp>
        <p:nvSpPr>
          <p:cNvPr id="81931" name="AutoShape 11"/>
          <p:cNvSpPr>
            <a:spLocks/>
          </p:cNvSpPr>
          <p:nvPr/>
        </p:nvSpPr>
        <p:spPr bwMode="auto">
          <a:xfrm>
            <a:off x="15798800" y="9023350"/>
            <a:ext cx="6324600"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10%</a:t>
            </a:r>
            <a:r>
              <a:rPr lang="en-US" sz="4400" b="1"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Reserve</a:t>
            </a:r>
            <a:endParaRPr lang="en-US" dirty="0"/>
          </a:p>
        </p:txBody>
      </p:sp>
      <p:sp>
        <p:nvSpPr>
          <p:cNvPr id="81932" name="AutoShape 12"/>
          <p:cNvSpPr>
            <a:spLocks/>
          </p:cNvSpPr>
          <p:nvPr/>
        </p:nvSpPr>
        <p:spPr bwMode="auto">
          <a:xfrm>
            <a:off x="10347325" y="4860925"/>
            <a:ext cx="5786438" cy="6621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039"/>
                </a:moveTo>
                <a:lnTo>
                  <a:pt x="13984" y="21600"/>
                </a:lnTo>
                <a:lnTo>
                  <a:pt x="3742" y="21600"/>
                </a:lnTo>
                <a:lnTo>
                  <a:pt x="0" y="17010"/>
                </a:lnTo>
                <a:lnTo>
                  <a:pt x="11883" y="0"/>
                </a:lnTo>
                <a:lnTo>
                  <a:pt x="21600" y="1003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33" name="AutoShape 13"/>
          <p:cNvSpPr>
            <a:spLocks/>
          </p:cNvSpPr>
          <p:nvPr/>
        </p:nvSpPr>
        <p:spPr bwMode="auto">
          <a:xfrm rot="16199985">
            <a:off x="8909844" y="4166394"/>
            <a:ext cx="5635625" cy="650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34" name="AutoShape 14"/>
          <p:cNvSpPr>
            <a:spLocks/>
          </p:cNvSpPr>
          <p:nvPr/>
        </p:nvSpPr>
        <p:spPr bwMode="auto">
          <a:xfrm>
            <a:off x="9455696" y="6794500"/>
            <a:ext cx="4314279" cy="1193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7200" b="1" dirty="0">
                <a:solidFill>
                  <a:srgbClr val="FFFFFF"/>
                </a:solidFill>
                <a:latin typeface="Aleo" panose="020F0502020204030203" pitchFamily="34" charset="0"/>
                <a:ea typeface="Aleo Regular" charset="0"/>
                <a:cs typeface="Aleo Regular" charset="0"/>
                <a:sym typeface="Aleo Regular" charset="0"/>
              </a:rPr>
              <a:t>$ </a:t>
            </a:r>
            <a:r>
              <a:rPr lang="en-US" sz="7200" b="1" dirty="0" smtClean="0">
                <a:solidFill>
                  <a:srgbClr val="FFFFFF"/>
                </a:solidFill>
                <a:latin typeface="Aleo" panose="020F0502020204030203" pitchFamily="34" charset="0"/>
                <a:ea typeface="Aleo Regular" charset="0"/>
                <a:cs typeface="Aleo Regular" charset="0"/>
                <a:sym typeface="Aleo Regular" charset="0"/>
              </a:rPr>
              <a:t>500 </a:t>
            </a:r>
            <a:r>
              <a:rPr lang="en-US" sz="7200" b="1" dirty="0">
                <a:solidFill>
                  <a:srgbClr val="FFFFFF"/>
                </a:solidFill>
                <a:latin typeface="Aleo" panose="020F0502020204030203" pitchFamily="34" charset="0"/>
                <a:ea typeface="Aleo Regular" charset="0"/>
                <a:cs typeface="Aleo Regular" charset="0"/>
                <a:sym typeface="Aleo Regular" charset="0"/>
              </a:rPr>
              <a:t>000</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extLst>
      <p:ext uri="{BB962C8B-B14F-4D97-AF65-F5344CB8AC3E}">
        <p14:creationId xmlns:p14="http://schemas.microsoft.com/office/powerpoint/2010/main" val="780107664"/>
      </p:ext>
    </p:extLst>
  </p:cSld>
  <p:clrMapOvr>
    <a:masterClrMapping/>
  </p:clrMapOvr>
  <p:transition spd="med" advTm="4542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18" name="AutoShape 2"/>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Contact</a:t>
            </a:r>
            <a:endParaRPr lang="en-US" dirty="0"/>
          </a:p>
        </p:txBody>
      </p:sp>
      <p:sp>
        <p:nvSpPr>
          <p:cNvPr id="137219" name="AutoShape 3"/>
          <p:cNvSpPr>
            <a:spLocks/>
          </p:cNvSpPr>
          <p:nvPr/>
        </p:nvSpPr>
        <p:spPr bwMode="auto">
          <a:xfrm>
            <a:off x="19464808" y="1651000"/>
            <a:ext cx="3846042"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61 7 3234 1234</a:t>
            </a:r>
            <a:endParaRPr lang="en-US" dirty="0"/>
          </a:p>
        </p:txBody>
      </p:sp>
      <p:sp>
        <p:nvSpPr>
          <p:cNvPr id="137220" name="AutoShape 4"/>
          <p:cNvSpPr>
            <a:spLocks/>
          </p:cNvSpPr>
          <p:nvPr/>
        </p:nvSpPr>
        <p:spPr bwMode="auto">
          <a:xfrm>
            <a:off x="17729200" y="3987800"/>
            <a:ext cx="36798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21" name="AutoShape 5"/>
          <p:cNvSpPr>
            <a:spLocks/>
          </p:cNvSpPr>
          <p:nvPr/>
        </p:nvSpPr>
        <p:spPr bwMode="auto">
          <a:xfrm>
            <a:off x="12692063" y="9398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2" name="AutoShape 6"/>
          <p:cNvSpPr>
            <a:spLocks/>
          </p:cNvSpPr>
          <p:nvPr/>
        </p:nvSpPr>
        <p:spPr bwMode="auto">
          <a:xfrm>
            <a:off x="13042900" y="10023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3" name="AutoShape 7"/>
          <p:cNvSpPr>
            <a:spLocks/>
          </p:cNvSpPr>
          <p:nvPr/>
        </p:nvSpPr>
        <p:spPr bwMode="auto">
          <a:xfrm>
            <a:off x="12890500" y="9626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4" name="AutoShape 8"/>
          <p:cNvSpPr>
            <a:spLocks/>
          </p:cNvSpPr>
          <p:nvPr/>
        </p:nvSpPr>
        <p:spPr bwMode="auto">
          <a:xfrm>
            <a:off x="13530263" y="7948613"/>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5" name="AutoShape 9"/>
          <p:cNvSpPr>
            <a:spLocks/>
          </p:cNvSpPr>
          <p:nvPr/>
        </p:nvSpPr>
        <p:spPr bwMode="auto">
          <a:xfrm>
            <a:off x="13881100" y="8575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6" name="AutoShape 10"/>
          <p:cNvSpPr>
            <a:spLocks/>
          </p:cNvSpPr>
          <p:nvPr/>
        </p:nvSpPr>
        <p:spPr bwMode="auto">
          <a:xfrm>
            <a:off x="13728700" y="8177213"/>
            <a:ext cx="996950" cy="1150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7" name="AutoShape 11"/>
          <p:cNvSpPr>
            <a:spLocks/>
          </p:cNvSpPr>
          <p:nvPr/>
        </p:nvSpPr>
        <p:spPr bwMode="auto">
          <a:xfrm>
            <a:off x="14279563" y="6477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8" name="AutoShape 12"/>
          <p:cNvSpPr>
            <a:spLocks/>
          </p:cNvSpPr>
          <p:nvPr/>
        </p:nvSpPr>
        <p:spPr bwMode="auto">
          <a:xfrm>
            <a:off x="14630400" y="7102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9" name="AutoShape 13"/>
          <p:cNvSpPr>
            <a:spLocks/>
          </p:cNvSpPr>
          <p:nvPr/>
        </p:nvSpPr>
        <p:spPr bwMode="auto">
          <a:xfrm>
            <a:off x="14478000" y="6705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0" name="AutoShape 14"/>
          <p:cNvSpPr>
            <a:spLocks/>
          </p:cNvSpPr>
          <p:nvPr/>
        </p:nvSpPr>
        <p:spPr bwMode="auto">
          <a:xfrm>
            <a:off x="15079663" y="50292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1" name="AutoShape 15"/>
          <p:cNvSpPr>
            <a:spLocks/>
          </p:cNvSpPr>
          <p:nvPr/>
        </p:nvSpPr>
        <p:spPr bwMode="auto">
          <a:xfrm>
            <a:off x="15430500" y="5654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2" name="AutoShape 16"/>
          <p:cNvSpPr>
            <a:spLocks/>
          </p:cNvSpPr>
          <p:nvPr/>
        </p:nvSpPr>
        <p:spPr bwMode="auto">
          <a:xfrm>
            <a:off x="15265400" y="52832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3" name="AutoShape 17"/>
          <p:cNvSpPr>
            <a:spLocks/>
          </p:cNvSpPr>
          <p:nvPr/>
        </p:nvSpPr>
        <p:spPr bwMode="auto">
          <a:xfrm>
            <a:off x="15828963" y="3556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4" name="AutoShape 18"/>
          <p:cNvSpPr>
            <a:spLocks/>
          </p:cNvSpPr>
          <p:nvPr/>
        </p:nvSpPr>
        <p:spPr bwMode="auto">
          <a:xfrm>
            <a:off x="16179800" y="4181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5" name="AutoShape 19"/>
          <p:cNvSpPr>
            <a:spLocks/>
          </p:cNvSpPr>
          <p:nvPr/>
        </p:nvSpPr>
        <p:spPr bwMode="auto">
          <a:xfrm>
            <a:off x="16027400" y="3784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6" name="AutoShape 20"/>
          <p:cNvSpPr>
            <a:spLocks/>
          </p:cNvSpPr>
          <p:nvPr/>
        </p:nvSpPr>
        <p:spPr bwMode="auto">
          <a:xfrm>
            <a:off x="18288000" y="889000"/>
            <a:ext cx="502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CEO</a:t>
            </a:r>
            <a:endParaRPr lang="en-US" dirty="0"/>
          </a:p>
        </p:txBody>
      </p:sp>
      <p:sp>
        <p:nvSpPr>
          <p:cNvPr id="137237" name="AutoShape 21"/>
          <p:cNvSpPr>
            <a:spLocks/>
          </p:cNvSpPr>
          <p:nvPr/>
        </p:nvSpPr>
        <p:spPr bwMode="auto">
          <a:xfrm>
            <a:off x="16992600" y="5511800"/>
            <a:ext cx="513650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citydog@devlab.com.au</a:t>
            </a:r>
            <a:endParaRPr lang="en-US" dirty="0"/>
          </a:p>
        </p:txBody>
      </p:sp>
      <p:sp>
        <p:nvSpPr>
          <p:cNvPr id="137238" name="AutoShape 22"/>
          <p:cNvSpPr>
            <a:spLocks/>
          </p:cNvSpPr>
          <p:nvPr/>
        </p:nvSpPr>
        <p:spPr bwMode="auto">
          <a:xfrm>
            <a:off x="16129000" y="6959600"/>
            <a:ext cx="52800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twitter.com/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39" name="AutoShape 23"/>
          <p:cNvSpPr>
            <a:spLocks/>
          </p:cNvSpPr>
          <p:nvPr/>
        </p:nvSpPr>
        <p:spPr bwMode="auto">
          <a:xfrm>
            <a:off x="14503400" y="9855200"/>
            <a:ext cx="712164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pinterest.com/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44" name="AutoShape 28"/>
          <p:cNvSpPr>
            <a:spLocks/>
          </p:cNvSpPr>
          <p:nvPr/>
        </p:nvSpPr>
        <p:spPr bwMode="auto">
          <a:xfrm>
            <a:off x="16209963" y="4019550"/>
            <a:ext cx="6604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47" y="17891"/>
                </a:moveTo>
                <a:cubicBezTo>
                  <a:pt x="8276" y="17891"/>
                  <a:pt x="5391" y="16584"/>
                  <a:pt x="5406" y="14334"/>
                </a:cubicBezTo>
                <a:cubicBezTo>
                  <a:pt x="5410" y="13655"/>
                  <a:pt x="5915" y="13031"/>
                  <a:pt x="6586" y="13031"/>
                </a:cubicBezTo>
                <a:cubicBezTo>
                  <a:pt x="8276" y="13031"/>
                  <a:pt x="8261" y="15555"/>
                  <a:pt x="10952" y="15555"/>
                </a:cubicBezTo>
                <a:cubicBezTo>
                  <a:pt x="12840" y="15555"/>
                  <a:pt x="13485" y="14519"/>
                  <a:pt x="13485" y="13799"/>
                </a:cubicBezTo>
                <a:cubicBezTo>
                  <a:pt x="13485" y="11194"/>
                  <a:pt x="5324" y="12791"/>
                  <a:pt x="5324" y="7893"/>
                </a:cubicBezTo>
                <a:cubicBezTo>
                  <a:pt x="5324" y="5242"/>
                  <a:pt x="7492" y="3413"/>
                  <a:pt x="10900" y="3614"/>
                </a:cubicBezTo>
                <a:cubicBezTo>
                  <a:pt x="14150" y="3806"/>
                  <a:pt x="16054" y="5242"/>
                  <a:pt x="16239" y="6583"/>
                </a:cubicBezTo>
                <a:cubicBezTo>
                  <a:pt x="16329" y="7459"/>
                  <a:pt x="15750" y="8141"/>
                  <a:pt x="14742" y="8141"/>
                </a:cubicBezTo>
                <a:cubicBezTo>
                  <a:pt x="13273" y="8141"/>
                  <a:pt x="13122" y="6172"/>
                  <a:pt x="10591" y="6172"/>
                </a:cubicBezTo>
                <a:cubicBezTo>
                  <a:pt x="9449" y="6172"/>
                  <a:pt x="8485" y="6649"/>
                  <a:pt x="8485" y="7684"/>
                </a:cubicBezTo>
                <a:cubicBezTo>
                  <a:pt x="8485" y="9846"/>
                  <a:pt x="16598" y="8590"/>
                  <a:pt x="16598" y="13350"/>
                </a:cubicBezTo>
                <a:cubicBezTo>
                  <a:pt x="16598" y="16093"/>
                  <a:pt x="14411" y="17891"/>
                  <a:pt x="11147" y="17891"/>
                </a:cubicBezTo>
                <a:close/>
                <a:moveTo>
                  <a:pt x="20714" y="12574"/>
                </a:moveTo>
                <a:cubicBezTo>
                  <a:pt x="20815" y="12000"/>
                  <a:pt x="20870" y="11410"/>
                  <a:pt x="20870" y="10807"/>
                </a:cubicBezTo>
                <a:cubicBezTo>
                  <a:pt x="20870" y="5216"/>
                  <a:pt x="16358" y="684"/>
                  <a:pt x="10792" y="684"/>
                </a:cubicBezTo>
                <a:cubicBezTo>
                  <a:pt x="10157" y="684"/>
                  <a:pt x="9538" y="745"/>
                  <a:pt x="8936" y="857"/>
                </a:cubicBezTo>
                <a:cubicBezTo>
                  <a:pt x="8046" y="313"/>
                  <a:pt x="7000" y="0"/>
                  <a:pt x="5882" y="0"/>
                </a:cubicBezTo>
                <a:cubicBezTo>
                  <a:pt x="2633" y="0"/>
                  <a:pt x="0" y="2645"/>
                  <a:pt x="0" y="5908"/>
                </a:cubicBezTo>
                <a:cubicBezTo>
                  <a:pt x="0" y="7045"/>
                  <a:pt x="320" y="8107"/>
                  <a:pt x="874" y="9009"/>
                </a:cubicBezTo>
                <a:cubicBezTo>
                  <a:pt x="770" y="9593"/>
                  <a:pt x="713" y="10193"/>
                  <a:pt x="713" y="10807"/>
                </a:cubicBezTo>
                <a:cubicBezTo>
                  <a:pt x="713" y="16399"/>
                  <a:pt x="5225" y="20932"/>
                  <a:pt x="10792" y="20932"/>
                </a:cubicBezTo>
                <a:cubicBezTo>
                  <a:pt x="11437" y="20932"/>
                  <a:pt x="12068" y="20868"/>
                  <a:pt x="12681" y="20752"/>
                </a:cubicBezTo>
                <a:cubicBezTo>
                  <a:pt x="13567" y="21289"/>
                  <a:pt x="14606" y="21599"/>
                  <a:pt x="15717" y="21599"/>
                </a:cubicBezTo>
                <a:cubicBezTo>
                  <a:pt x="18966" y="21599"/>
                  <a:pt x="21599" y="18954"/>
                  <a:pt x="21599" y="15691"/>
                </a:cubicBezTo>
                <a:cubicBezTo>
                  <a:pt x="21599" y="14546"/>
                  <a:pt x="21275" y="13478"/>
                  <a:pt x="20714" y="12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5" name="AutoShape 29"/>
          <p:cNvSpPr>
            <a:spLocks/>
          </p:cNvSpPr>
          <p:nvPr/>
        </p:nvSpPr>
        <p:spPr bwMode="auto">
          <a:xfrm>
            <a:off x="15379700" y="5486400"/>
            <a:ext cx="7620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31" y="11685"/>
                </a:moveTo>
                <a:cubicBezTo>
                  <a:pt x="11743" y="11073"/>
                  <a:pt x="11951" y="10280"/>
                  <a:pt x="11951" y="9681"/>
                </a:cubicBezTo>
                <a:cubicBezTo>
                  <a:pt x="11951" y="9148"/>
                  <a:pt x="11652" y="8784"/>
                  <a:pt x="11196" y="8784"/>
                </a:cubicBezTo>
                <a:cubicBezTo>
                  <a:pt x="10702" y="8784"/>
                  <a:pt x="10247" y="9109"/>
                  <a:pt x="9921" y="9720"/>
                </a:cubicBezTo>
                <a:cubicBezTo>
                  <a:pt x="9609" y="10306"/>
                  <a:pt x="9401" y="11073"/>
                  <a:pt x="9401" y="11672"/>
                </a:cubicBezTo>
                <a:cubicBezTo>
                  <a:pt x="9401" y="12362"/>
                  <a:pt x="9661" y="12726"/>
                  <a:pt x="10155" y="12726"/>
                </a:cubicBezTo>
                <a:cubicBezTo>
                  <a:pt x="10637" y="12726"/>
                  <a:pt x="11092" y="12349"/>
                  <a:pt x="11431" y="11685"/>
                </a:cubicBezTo>
                <a:close/>
                <a:moveTo>
                  <a:pt x="14111" y="7820"/>
                </a:moveTo>
                <a:cubicBezTo>
                  <a:pt x="14033" y="8081"/>
                  <a:pt x="13799" y="8875"/>
                  <a:pt x="13733" y="9161"/>
                </a:cubicBezTo>
                <a:lnTo>
                  <a:pt x="12954" y="12049"/>
                </a:lnTo>
                <a:cubicBezTo>
                  <a:pt x="12914" y="12192"/>
                  <a:pt x="12901" y="12323"/>
                  <a:pt x="12901" y="12440"/>
                </a:cubicBezTo>
                <a:cubicBezTo>
                  <a:pt x="12901" y="12648"/>
                  <a:pt x="13018" y="12765"/>
                  <a:pt x="13239" y="12765"/>
                </a:cubicBezTo>
                <a:cubicBezTo>
                  <a:pt x="13486" y="12765"/>
                  <a:pt x="13799" y="12635"/>
                  <a:pt x="14059" y="12427"/>
                </a:cubicBezTo>
                <a:cubicBezTo>
                  <a:pt x="14697" y="11932"/>
                  <a:pt x="15113" y="10969"/>
                  <a:pt x="15113" y="9967"/>
                </a:cubicBezTo>
                <a:cubicBezTo>
                  <a:pt x="15113" y="8770"/>
                  <a:pt x="14553" y="7729"/>
                  <a:pt x="13617" y="7144"/>
                </a:cubicBezTo>
                <a:cubicBezTo>
                  <a:pt x="13031" y="6793"/>
                  <a:pt x="12212" y="6598"/>
                  <a:pt x="11288" y="6598"/>
                </a:cubicBezTo>
                <a:cubicBezTo>
                  <a:pt x="8542" y="6598"/>
                  <a:pt x="6617" y="8419"/>
                  <a:pt x="6617" y="10995"/>
                </a:cubicBezTo>
                <a:cubicBezTo>
                  <a:pt x="6617" y="13493"/>
                  <a:pt x="8347" y="15133"/>
                  <a:pt x="10962" y="15133"/>
                </a:cubicBezTo>
                <a:cubicBezTo>
                  <a:pt x="11639" y="15133"/>
                  <a:pt x="12354" y="15029"/>
                  <a:pt x="12954" y="14847"/>
                </a:cubicBezTo>
                <a:cubicBezTo>
                  <a:pt x="13460" y="14691"/>
                  <a:pt x="13786" y="14534"/>
                  <a:pt x="14411" y="14157"/>
                </a:cubicBezTo>
                <a:lnTo>
                  <a:pt x="15204" y="15302"/>
                </a:lnTo>
                <a:cubicBezTo>
                  <a:pt x="14501" y="15719"/>
                  <a:pt x="14189" y="15875"/>
                  <a:pt x="13577" y="16057"/>
                </a:cubicBezTo>
                <a:cubicBezTo>
                  <a:pt x="12693" y="16330"/>
                  <a:pt x="11756" y="16473"/>
                  <a:pt x="10819" y="16473"/>
                </a:cubicBezTo>
                <a:cubicBezTo>
                  <a:pt x="8985" y="16473"/>
                  <a:pt x="7554" y="15953"/>
                  <a:pt x="6526" y="14925"/>
                </a:cubicBezTo>
                <a:cubicBezTo>
                  <a:pt x="5550" y="13962"/>
                  <a:pt x="5016" y="12583"/>
                  <a:pt x="5016" y="11073"/>
                </a:cubicBezTo>
                <a:cubicBezTo>
                  <a:pt x="5016" y="9460"/>
                  <a:pt x="5563" y="8068"/>
                  <a:pt x="6604" y="7014"/>
                </a:cubicBezTo>
                <a:cubicBezTo>
                  <a:pt x="7800" y="5817"/>
                  <a:pt x="9375" y="5231"/>
                  <a:pt x="11392" y="5231"/>
                </a:cubicBezTo>
                <a:cubicBezTo>
                  <a:pt x="14424" y="5231"/>
                  <a:pt x="16583" y="7183"/>
                  <a:pt x="16583" y="9902"/>
                </a:cubicBezTo>
                <a:cubicBezTo>
                  <a:pt x="16583" y="11125"/>
                  <a:pt x="16141" y="12244"/>
                  <a:pt x="15347" y="13038"/>
                </a:cubicBezTo>
                <a:cubicBezTo>
                  <a:pt x="14671" y="13715"/>
                  <a:pt x="13786" y="14105"/>
                  <a:pt x="12914" y="14105"/>
                </a:cubicBezTo>
                <a:cubicBezTo>
                  <a:pt x="12406" y="14105"/>
                  <a:pt x="11990" y="13910"/>
                  <a:pt x="11795" y="13598"/>
                </a:cubicBezTo>
                <a:cubicBezTo>
                  <a:pt x="11730" y="13494"/>
                  <a:pt x="11717" y="13428"/>
                  <a:pt x="11678" y="13194"/>
                </a:cubicBezTo>
                <a:cubicBezTo>
                  <a:pt x="11184" y="13767"/>
                  <a:pt x="10663" y="14014"/>
                  <a:pt x="9934" y="14014"/>
                </a:cubicBezTo>
                <a:cubicBezTo>
                  <a:pt x="8646" y="14014"/>
                  <a:pt x="7826" y="13052"/>
                  <a:pt x="7826" y="11568"/>
                </a:cubicBezTo>
                <a:cubicBezTo>
                  <a:pt x="7826" y="9369"/>
                  <a:pt x="9271" y="7548"/>
                  <a:pt x="11001" y="7548"/>
                </a:cubicBezTo>
                <a:cubicBezTo>
                  <a:pt x="11730" y="7548"/>
                  <a:pt x="12095" y="7729"/>
                  <a:pt x="12445" y="8276"/>
                </a:cubicBezTo>
                <a:lnTo>
                  <a:pt x="12576" y="7821"/>
                </a:lnTo>
                <a:lnTo>
                  <a:pt x="14111" y="7821"/>
                </a:lnTo>
                <a:cubicBezTo>
                  <a:pt x="14111" y="7821"/>
                  <a:pt x="14111" y="7820"/>
                  <a:pt x="14111" y="7820"/>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ubicBezTo>
                  <a:pt x="10800" y="0"/>
                  <a:pt x="10800" y="0"/>
                  <a:pt x="10800" y="0"/>
                </a:cubicBezTo>
                <a:close/>
                <a:moveTo>
                  <a:pt x="10800" y="2096"/>
                </a:moveTo>
                <a:cubicBezTo>
                  <a:pt x="13124" y="2096"/>
                  <a:pt x="15310" y="3002"/>
                  <a:pt x="16954" y="4646"/>
                </a:cubicBezTo>
                <a:cubicBezTo>
                  <a:pt x="18597" y="6290"/>
                  <a:pt x="19503" y="8475"/>
                  <a:pt x="19503" y="10800"/>
                </a:cubicBezTo>
                <a:cubicBezTo>
                  <a:pt x="19503" y="13124"/>
                  <a:pt x="18597" y="15310"/>
                  <a:pt x="16954" y="16954"/>
                </a:cubicBezTo>
                <a:cubicBezTo>
                  <a:pt x="15310" y="18598"/>
                  <a:pt x="13124" y="19503"/>
                  <a:pt x="10800" y="19503"/>
                </a:cubicBezTo>
                <a:cubicBezTo>
                  <a:pt x="8475" y="19503"/>
                  <a:pt x="6290" y="18598"/>
                  <a:pt x="4645" y="16954"/>
                </a:cubicBezTo>
                <a:cubicBezTo>
                  <a:pt x="3002" y="15310"/>
                  <a:pt x="2096" y="13124"/>
                  <a:pt x="2096" y="10800"/>
                </a:cubicBezTo>
                <a:cubicBezTo>
                  <a:pt x="2096" y="8475"/>
                  <a:pt x="3002" y="6290"/>
                  <a:pt x="4645" y="4646"/>
                </a:cubicBezTo>
                <a:cubicBezTo>
                  <a:pt x="6290" y="3002"/>
                  <a:pt x="8475" y="2096"/>
                  <a:pt x="10800" y="2096"/>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6" name="AutoShape 30"/>
          <p:cNvSpPr>
            <a:spLocks/>
          </p:cNvSpPr>
          <p:nvPr/>
        </p:nvSpPr>
        <p:spPr bwMode="auto">
          <a:xfrm>
            <a:off x="14630400" y="7010400"/>
            <a:ext cx="660400" cy="533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599"/>
                  <a:pt x="6793" y="21599"/>
                </a:cubicBezTo>
                <a:cubicBezTo>
                  <a:pt x="15020" y="21599"/>
                  <a:pt x="19669" y="13049"/>
                  <a:pt x="19389" y="5379"/>
                </a:cubicBezTo>
                <a:cubicBezTo>
                  <a:pt x="20254" y="4610"/>
                  <a:pt x="21005" y="3650"/>
                  <a:pt x="21599"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7" name="AutoShape 31"/>
          <p:cNvSpPr>
            <a:spLocks/>
          </p:cNvSpPr>
          <p:nvPr/>
        </p:nvSpPr>
        <p:spPr bwMode="auto">
          <a:xfrm>
            <a:off x="14065250" y="8394700"/>
            <a:ext cx="342900" cy="72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599"/>
                </a:lnTo>
                <a:lnTo>
                  <a:pt x="14324" y="21599"/>
                </a:lnTo>
                <a:lnTo>
                  <a:pt x="14324" y="10707"/>
                </a:lnTo>
                <a:lnTo>
                  <a:pt x="20899" y="10707"/>
                </a:lnTo>
                <a:lnTo>
                  <a:pt x="21600" y="7061"/>
                </a:lnTo>
                <a:lnTo>
                  <a:pt x="14324" y="7061"/>
                </a:lnTo>
                <a:cubicBezTo>
                  <a:pt x="14324" y="7061"/>
                  <a:pt x="14324" y="5699"/>
                  <a:pt x="14324" y="4984"/>
                </a:cubicBezTo>
                <a:cubicBezTo>
                  <a:pt x="14324" y="4124"/>
                  <a:pt x="14700" y="3784"/>
                  <a:pt x="16501" y="3784"/>
                </a:cubicBezTo>
                <a:cubicBezTo>
                  <a:pt x="17950" y="3784"/>
                  <a:pt x="21600" y="3784"/>
                  <a:pt x="21600" y="3784"/>
                </a:cubicBezTo>
                <a:lnTo>
                  <a:pt x="21600" y="0"/>
                </a:lnTo>
                <a:cubicBezTo>
                  <a:pt x="21600"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8" name="AutoShape 32"/>
          <p:cNvSpPr>
            <a:spLocks/>
          </p:cNvSpPr>
          <p:nvPr/>
        </p:nvSpPr>
        <p:spPr bwMode="auto">
          <a:xfrm>
            <a:off x="13131800" y="9817100"/>
            <a:ext cx="584200" cy="762000"/>
          </a:xfrm>
          <a:custGeom>
            <a:avLst/>
            <a:gdLst>
              <a:gd name="T0" fmla="*/ 10800 w 21600"/>
              <a:gd name="T1" fmla="*/ 10777 h 21554"/>
              <a:gd name="T2" fmla="*/ 10800 w 21600"/>
              <a:gd name="T3" fmla="*/ 10777 h 21554"/>
              <a:gd name="T4" fmla="*/ 10800 w 21600"/>
              <a:gd name="T5" fmla="*/ 10777 h 21554"/>
              <a:gd name="T6" fmla="*/ 10800 w 21600"/>
              <a:gd name="T7" fmla="*/ 10777 h 21554"/>
            </a:gdLst>
            <a:ahLst/>
            <a:cxnLst>
              <a:cxn ang="0">
                <a:pos x="T0" y="T1"/>
              </a:cxn>
              <a:cxn ang="0">
                <a:pos x="T2" y="T3"/>
              </a:cxn>
              <a:cxn ang="0">
                <a:pos x="T4" y="T5"/>
              </a:cxn>
              <a:cxn ang="0">
                <a:pos x="T6" y="T7"/>
              </a:cxn>
            </a:cxnLst>
            <a:rect l="0" t="0" r="r" b="b"/>
            <a:pathLst>
              <a:path w="21600" h="21554">
                <a:moveTo>
                  <a:pt x="11453" y="0"/>
                </a:moveTo>
                <a:cubicBezTo>
                  <a:pt x="3839" y="0"/>
                  <a:pt x="0" y="4217"/>
                  <a:pt x="0" y="7734"/>
                </a:cubicBezTo>
                <a:cubicBezTo>
                  <a:pt x="0" y="9863"/>
                  <a:pt x="1043" y="11758"/>
                  <a:pt x="3281" y="12464"/>
                </a:cubicBezTo>
                <a:cubicBezTo>
                  <a:pt x="3649" y="12579"/>
                  <a:pt x="3978" y="12468"/>
                  <a:pt x="4084" y="12153"/>
                </a:cubicBezTo>
                <a:cubicBezTo>
                  <a:pt x="4157" y="11936"/>
                  <a:pt x="4332" y="11388"/>
                  <a:pt x="4411" y="11160"/>
                </a:cubicBezTo>
                <a:cubicBezTo>
                  <a:pt x="4518" y="10850"/>
                  <a:pt x="4477" y="10741"/>
                  <a:pt x="4181" y="10470"/>
                </a:cubicBezTo>
                <a:cubicBezTo>
                  <a:pt x="3536" y="9882"/>
                  <a:pt x="3123" y="9120"/>
                  <a:pt x="3123" y="8042"/>
                </a:cubicBezTo>
                <a:cubicBezTo>
                  <a:pt x="3123" y="4913"/>
                  <a:pt x="6153" y="2113"/>
                  <a:pt x="11013" y="2113"/>
                </a:cubicBezTo>
                <a:cubicBezTo>
                  <a:pt x="15317" y="2113"/>
                  <a:pt x="17682" y="4144"/>
                  <a:pt x="17682" y="6858"/>
                </a:cubicBezTo>
                <a:cubicBezTo>
                  <a:pt x="17682" y="10426"/>
                  <a:pt x="15637" y="13440"/>
                  <a:pt x="12601" y="13440"/>
                </a:cubicBezTo>
                <a:cubicBezTo>
                  <a:pt x="10924" y="13440"/>
                  <a:pt x="9669" y="12368"/>
                  <a:pt x="10071" y="11055"/>
                </a:cubicBezTo>
                <a:cubicBezTo>
                  <a:pt x="10554" y="9486"/>
                  <a:pt x="11486" y="7794"/>
                  <a:pt x="11486" y="6662"/>
                </a:cubicBezTo>
                <a:cubicBezTo>
                  <a:pt x="11486" y="5648"/>
                  <a:pt x="10782" y="4803"/>
                  <a:pt x="9325" y="4803"/>
                </a:cubicBezTo>
                <a:cubicBezTo>
                  <a:pt x="7610" y="4803"/>
                  <a:pt x="6234" y="6173"/>
                  <a:pt x="6234" y="8008"/>
                </a:cubicBezTo>
                <a:cubicBezTo>
                  <a:pt x="6234" y="9176"/>
                  <a:pt x="6745" y="9967"/>
                  <a:pt x="6745" y="9967"/>
                </a:cubicBezTo>
                <a:cubicBezTo>
                  <a:pt x="6745" y="9967"/>
                  <a:pt x="4991" y="15708"/>
                  <a:pt x="4684" y="16713"/>
                </a:cubicBezTo>
                <a:cubicBezTo>
                  <a:pt x="4072" y="18715"/>
                  <a:pt x="4592" y="21170"/>
                  <a:pt x="4636" y="21418"/>
                </a:cubicBezTo>
                <a:cubicBezTo>
                  <a:pt x="4662" y="21564"/>
                  <a:pt x="4906" y="21600"/>
                  <a:pt x="5016" y="21488"/>
                </a:cubicBezTo>
                <a:cubicBezTo>
                  <a:pt x="5174" y="21329"/>
                  <a:pt x="7216" y="19383"/>
                  <a:pt x="7910" y="17437"/>
                </a:cubicBezTo>
                <a:cubicBezTo>
                  <a:pt x="8107" y="16887"/>
                  <a:pt x="9038" y="14034"/>
                  <a:pt x="9038" y="14034"/>
                </a:cubicBezTo>
                <a:cubicBezTo>
                  <a:pt x="9594" y="14855"/>
                  <a:pt x="11221" y="15578"/>
                  <a:pt x="12953" y="15578"/>
                </a:cubicBezTo>
                <a:cubicBezTo>
                  <a:pt x="18104" y="15578"/>
                  <a:pt x="21599" y="11949"/>
                  <a:pt x="21599" y="7093"/>
                </a:cubicBezTo>
                <a:cubicBezTo>
                  <a:pt x="21599" y="3420"/>
                  <a:pt x="17573" y="0"/>
                  <a:pt x="1145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9" name="AutoShape 33"/>
          <p:cNvSpPr>
            <a:spLocks/>
          </p:cNvSpPr>
          <p:nvPr/>
        </p:nvSpPr>
        <p:spPr bwMode="auto">
          <a:xfrm>
            <a:off x="15417800" y="8458200"/>
            <a:ext cx="584720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facebook.com/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pic>
        <p:nvPicPr>
          <p:cNvPr id="35" name="Picture 3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8792" y="3556000"/>
            <a:ext cx="7607448" cy="7598305"/>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1430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119810" name="AutoShape 2"/>
          <p:cNvSpPr>
            <a:spLocks/>
          </p:cNvSpPr>
          <p:nvPr/>
        </p:nvSpPr>
        <p:spPr bwMode="auto">
          <a:xfrm>
            <a:off x="526704" y="37728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FFFFFF"/>
                </a:solidFill>
                <a:latin typeface="Aleo" panose="020F0502020204030203" pitchFamily="34" charset="0"/>
                <a:ea typeface="Aleo Regular" charset="0"/>
                <a:cs typeface="Aleo Regular" charset="0"/>
                <a:sym typeface="Aleo Regular" charset="0"/>
              </a:rPr>
              <a:t>“My dog is part of my family…”</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75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59081">
            <a:off x="1886760" y="666444"/>
            <a:ext cx="5066666" cy="7428571"/>
          </a:xfrm>
          <a:prstGeom prst="rect">
            <a:avLst/>
          </a:prstGeom>
        </p:spPr>
      </p:pic>
      <p:sp>
        <p:nvSpPr>
          <p:cNvPr id="8" name="AutoShape 2"/>
          <p:cNvSpPr>
            <a:spLocks/>
          </p:cNvSpPr>
          <p:nvPr/>
        </p:nvSpPr>
        <p:spPr bwMode="auto">
          <a:xfrm>
            <a:off x="10823848" y="973832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r"/>
            <a:r>
              <a:rPr lang="en-US" sz="9200" b="1" dirty="0" smtClean="0">
                <a:solidFill>
                  <a:srgbClr val="FFFFFF"/>
                </a:solidFill>
                <a:latin typeface="Aleo" panose="020F0502020204030203" pitchFamily="34" charset="0"/>
                <a:ea typeface="Aleo Regular" charset="0"/>
                <a:cs typeface="Aleo Regular" charset="0"/>
                <a:sym typeface="Aleo Regular" charset="0"/>
              </a:rPr>
              <a:t>“but where can I take him?”</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863300" y="13195300"/>
            <a:ext cx="304800" cy="304800"/>
          </a:xfrm>
          <a:prstGeom prst="rect">
            <a:avLst/>
          </a:prstGeom>
        </p:spPr>
      </p:pic>
    </p:spTree>
  </p:cSld>
  <p:clrMapOvr>
    <a:masterClrMapping/>
  </p:clrMapOvr>
  <p:transition spd="med" advTm="81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AutoShape 1"/>
          <p:cNvSpPr>
            <a:spLocks/>
          </p:cNvSpPr>
          <p:nvPr/>
        </p:nvSpPr>
        <p:spPr bwMode="auto">
          <a:xfrm>
            <a:off x="10280650" y="36322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0" name="AutoShape 2"/>
          <p:cNvSpPr>
            <a:spLocks/>
          </p:cNvSpPr>
          <p:nvPr/>
        </p:nvSpPr>
        <p:spPr bwMode="auto">
          <a:xfrm>
            <a:off x="11131550" y="52609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1" name="AutoShape 3"/>
          <p:cNvSpPr>
            <a:spLocks/>
          </p:cNvSpPr>
          <p:nvPr/>
        </p:nvSpPr>
        <p:spPr bwMode="auto">
          <a:xfrm>
            <a:off x="11079163" y="45910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2" name="AutoShape 4"/>
          <p:cNvSpPr>
            <a:spLocks/>
          </p:cNvSpPr>
          <p:nvPr/>
        </p:nvSpPr>
        <p:spPr bwMode="auto">
          <a:xfrm>
            <a:off x="17430750" y="36449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3" name="AutoShape 5"/>
          <p:cNvSpPr>
            <a:spLocks/>
          </p:cNvSpPr>
          <p:nvPr/>
        </p:nvSpPr>
        <p:spPr bwMode="auto">
          <a:xfrm>
            <a:off x="18281650" y="52736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4" name="AutoShape 6"/>
          <p:cNvSpPr>
            <a:spLocks/>
          </p:cNvSpPr>
          <p:nvPr/>
        </p:nvSpPr>
        <p:spPr bwMode="auto">
          <a:xfrm>
            <a:off x="18229263" y="46164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5" name="AutoShape 7"/>
          <p:cNvSpPr>
            <a:spLocks/>
          </p:cNvSpPr>
          <p:nvPr/>
        </p:nvSpPr>
        <p:spPr bwMode="auto">
          <a:xfrm>
            <a:off x="3225800" y="36830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6" name="AutoShape 8"/>
          <p:cNvSpPr>
            <a:spLocks/>
          </p:cNvSpPr>
          <p:nvPr/>
        </p:nvSpPr>
        <p:spPr bwMode="auto">
          <a:xfrm>
            <a:off x="4076700" y="53117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7" name="AutoShape 9"/>
          <p:cNvSpPr>
            <a:spLocks/>
          </p:cNvSpPr>
          <p:nvPr/>
        </p:nvSpPr>
        <p:spPr bwMode="auto">
          <a:xfrm>
            <a:off x="4024313" y="46418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8" name="AutoShape 10"/>
          <p:cNvSpPr>
            <a:spLocks/>
          </p:cNvSpPr>
          <p:nvPr/>
        </p:nvSpPr>
        <p:spPr bwMode="auto">
          <a:xfrm>
            <a:off x="1879600" y="8902700"/>
            <a:ext cx="65405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…take my dog and have a coffee or bite to eat?</a:t>
            </a:r>
            <a:endParaRPr lang="en-US" dirty="0"/>
          </a:p>
        </p:txBody>
      </p:sp>
      <p:sp>
        <p:nvSpPr>
          <p:cNvPr id="83979" name="AutoShape 11"/>
          <p:cNvSpPr>
            <a:spLocks/>
          </p:cNvSpPr>
          <p:nvPr/>
        </p:nvSpPr>
        <p:spPr bwMode="auto">
          <a:xfrm>
            <a:off x="16891000" y="8902700"/>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 the best deals on products for my dog?</a:t>
            </a:r>
            <a:endParaRPr lang="en-US" dirty="0"/>
          </a:p>
        </p:txBody>
      </p:sp>
      <p:sp>
        <p:nvSpPr>
          <p:cNvPr id="83980" name="AutoShape 12"/>
          <p:cNvSpPr>
            <a:spLocks/>
          </p:cNvSpPr>
          <p:nvPr/>
        </p:nvSpPr>
        <p:spPr bwMode="auto">
          <a:xfrm>
            <a:off x="8978900" y="8902700"/>
            <a:ext cx="65405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…walk my dog and meet other dog owners?</a:t>
            </a:r>
            <a:endParaRPr lang="en-US" dirty="0"/>
          </a:p>
        </p:txBody>
      </p:sp>
      <p:sp>
        <p:nvSpPr>
          <p:cNvPr id="83981" name="AutoShape 13"/>
          <p:cNvSpPr>
            <a:spLocks/>
          </p:cNvSpPr>
          <p:nvPr/>
        </p:nvSpPr>
        <p:spPr bwMode="auto">
          <a:xfrm>
            <a:off x="1379538" y="844550"/>
            <a:ext cx="1290069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Where can I…</a:t>
            </a:r>
            <a:endParaRPr lang="en-US" dirty="0"/>
          </a:p>
        </p:txBody>
      </p:sp>
      <p:sp>
        <p:nvSpPr>
          <p:cNvPr id="83982" name="AutoShape 14"/>
          <p:cNvSpPr>
            <a:spLocks/>
          </p:cNvSpPr>
          <p:nvPr/>
        </p:nvSpPr>
        <p:spPr bwMode="auto">
          <a:xfrm>
            <a:off x="4464050" y="5207000"/>
            <a:ext cx="13716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600"/>
                </a:lnTo>
                <a:lnTo>
                  <a:pt x="9043" y="21600"/>
                </a:lnTo>
                <a:lnTo>
                  <a:pt x="9043" y="19398"/>
                </a:lnTo>
                <a:lnTo>
                  <a:pt x="3676" y="19398"/>
                </a:lnTo>
                <a:lnTo>
                  <a:pt x="3676" y="10868"/>
                </a:lnTo>
                <a:lnTo>
                  <a:pt x="17975" y="10868"/>
                </a:lnTo>
                <a:lnTo>
                  <a:pt x="17973" y="21600"/>
                </a:lnTo>
                <a:lnTo>
                  <a:pt x="20073" y="21600"/>
                </a:lnTo>
                <a:lnTo>
                  <a:pt x="20073" y="8667"/>
                </a:lnTo>
                <a:cubicBezTo>
                  <a:pt x="20073" y="8667"/>
                  <a:pt x="1579" y="8667"/>
                  <a:pt x="1579" y="8667"/>
                </a:cubicBezTo>
                <a:close/>
                <a:moveTo>
                  <a:pt x="16400" y="12556"/>
                </a:moveTo>
                <a:lnTo>
                  <a:pt x="16400" y="21600"/>
                </a:lnTo>
                <a:lnTo>
                  <a:pt x="10616" y="21600"/>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4" name="AutoShape 16"/>
          <p:cNvSpPr>
            <a:spLocks/>
          </p:cNvSpPr>
          <p:nvPr/>
        </p:nvSpPr>
        <p:spPr bwMode="auto">
          <a:xfrm>
            <a:off x="19583400" y="5956300"/>
            <a:ext cx="247650" cy="387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599"/>
                </a:lnTo>
                <a:lnTo>
                  <a:pt x="21600" y="17431"/>
                </a:lnTo>
                <a:lnTo>
                  <a:pt x="21600"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5" name="AutoShape 17"/>
          <p:cNvSpPr>
            <a:spLocks/>
          </p:cNvSpPr>
          <p:nvPr/>
        </p:nvSpPr>
        <p:spPr bwMode="auto">
          <a:xfrm>
            <a:off x="18896013" y="5854700"/>
            <a:ext cx="120650" cy="131763"/>
          </a:xfrm>
          <a:custGeom>
            <a:avLst/>
            <a:gdLst>
              <a:gd name="T0" fmla="+- 0 10444 416"/>
              <a:gd name="T1" fmla="*/ T0 w 20056"/>
              <a:gd name="T2" fmla="+- 0 10938 276"/>
              <a:gd name="T3" fmla="*/ 10938 h 21324"/>
              <a:gd name="T4" fmla="+- 0 10444 416"/>
              <a:gd name="T5" fmla="*/ T4 w 20056"/>
              <a:gd name="T6" fmla="+- 0 10938 276"/>
              <a:gd name="T7" fmla="*/ 10938 h 21324"/>
              <a:gd name="T8" fmla="+- 0 10444 416"/>
              <a:gd name="T9" fmla="*/ T8 w 20056"/>
              <a:gd name="T10" fmla="+- 0 10938 276"/>
              <a:gd name="T11" fmla="*/ 10938 h 21324"/>
              <a:gd name="T12" fmla="+- 0 10444 416"/>
              <a:gd name="T13" fmla="*/ T12 w 20056"/>
              <a:gd name="T14" fmla="+- 0 10938 276"/>
              <a:gd name="T15" fmla="*/ 10938 h 21324"/>
            </a:gdLst>
            <a:ahLst/>
            <a:cxnLst>
              <a:cxn ang="0">
                <a:pos x="T1" y="T3"/>
              </a:cxn>
              <a:cxn ang="0">
                <a:pos x="T5" y="T7"/>
              </a:cxn>
              <a:cxn ang="0">
                <a:pos x="T9" y="T11"/>
              </a:cxn>
              <a:cxn ang="0">
                <a:pos x="T13" y="T15"/>
              </a:cxn>
            </a:cxnLst>
            <a:rect l="0" t="0" r="r" b="b"/>
            <a:pathLst>
              <a:path w="20056" h="21324">
                <a:moveTo>
                  <a:pt x="20009" y="16389"/>
                </a:moveTo>
                <a:cubicBezTo>
                  <a:pt x="20009" y="16389"/>
                  <a:pt x="21183" y="-276"/>
                  <a:pt x="11674" y="3"/>
                </a:cubicBezTo>
                <a:cubicBezTo>
                  <a:pt x="2164" y="280"/>
                  <a:pt x="-416" y="10920"/>
                  <a:pt x="51"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6" name="AutoShape 18"/>
          <p:cNvSpPr>
            <a:spLocks/>
          </p:cNvSpPr>
          <p:nvPr/>
        </p:nvSpPr>
        <p:spPr bwMode="auto">
          <a:xfrm>
            <a:off x="19645313" y="5853113"/>
            <a:ext cx="155575" cy="173037"/>
          </a:xfrm>
          <a:custGeom>
            <a:avLst/>
            <a:gdLst>
              <a:gd name="T0" fmla="+- 0 11155 1127"/>
              <a:gd name="T1" fmla="*/ T0 w 20056"/>
              <a:gd name="T2" fmla="+- 0 10937 274"/>
              <a:gd name="T3" fmla="*/ 10937 h 21326"/>
              <a:gd name="T4" fmla="+- 0 11155 1127"/>
              <a:gd name="T5" fmla="*/ T4 w 20056"/>
              <a:gd name="T6" fmla="+- 0 10937 274"/>
              <a:gd name="T7" fmla="*/ 10937 h 21326"/>
              <a:gd name="T8" fmla="+- 0 11155 1127"/>
              <a:gd name="T9" fmla="*/ T8 w 20056"/>
              <a:gd name="T10" fmla="+- 0 10937 274"/>
              <a:gd name="T11" fmla="*/ 10937 h 21326"/>
              <a:gd name="T12" fmla="+- 0 11155 1127"/>
              <a:gd name="T13" fmla="*/ T12 w 20056"/>
              <a:gd name="T14" fmla="+- 0 10937 274"/>
              <a:gd name="T15" fmla="*/ 10937 h 21326"/>
            </a:gdLst>
            <a:ahLst/>
            <a:cxnLst>
              <a:cxn ang="0">
                <a:pos x="T1" y="T3"/>
              </a:cxn>
              <a:cxn ang="0">
                <a:pos x="T5" y="T7"/>
              </a:cxn>
              <a:cxn ang="0">
                <a:pos x="T9" y="T11"/>
              </a:cxn>
              <a:cxn ang="0">
                <a:pos x="T13" y="T15"/>
              </a:cxn>
            </a:cxnLst>
            <a:rect l="0" t="0" r="r" b="b"/>
            <a:pathLst>
              <a:path w="20056" h="21326">
                <a:moveTo>
                  <a:pt x="46" y="16390"/>
                </a:moveTo>
                <a:cubicBezTo>
                  <a:pt x="46" y="16390"/>
                  <a:pt x="-1127" y="-274"/>
                  <a:pt x="8380" y="3"/>
                </a:cubicBezTo>
                <a:cubicBezTo>
                  <a:pt x="17890" y="284"/>
                  <a:pt x="20473" y="10920"/>
                  <a:pt x="20003" y="21325"/>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7" name="AutoShape 19"/>
          <p:cNvSpPr>
            <a:spLocks/>
          </p:cNvSpPr>
          <p:nvPr/>
        </p:nvSpPr>
        <p:spPr bwMode="auto">
          <a:xfrm>
            <a:off x="18884900" y="5334000"/>
            <a:ext cx="895350" cy="12239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600"/>
                  <a:pt x="8713" y="21600"/>
                </a:cubicBezTo>
                <a:cubicBezTo>
                  <a:pt x="9688" y="21600"/>
                  <a:pt x="10480" y="21021"/>
                  <a:pt x="10480" y="20307"/>
                </a:cubicBezTo>
                <a:lnTo>
                  <a:pt x="10480" y="10587"/>
                </a:lnTo>
                <a:cubicBezTo>
                  <a:pt x="10480" y="10587"/>
                  <a:pt x="10626" y="10482"/>
                  <a:pt x="10886" y="10587"/>
                </a:cubicBezTo>
                <a:lnTo>
                  <a:pt x="10886" y="20307"/>
                </a:lnTo>
                <a:cubicBezTo>
                  <a:pt x="10886" y="21021"/>
                  <a:pt x="11678" y="21600"/>
                  <a:pt x="12653" y="21600"/>
                </a:cubicBezTo>
                <a:cubicBezTo>
                  <a:pt x="13629" y="21600"/>
                  <a:pt x="14420" y="21021"/>
                  <a:pt x="14420" y="20307"/>
                </a:cubicBezTo>
                <a:lnTo>
                  <a:pt x="14420" y="3639"/>
                </a:lnTo>
                <a:lnTo>
                  <a:pt x="18631" y="9283"/>
                </a:lnTo>
                <a:cubicBezTo>
                  <a:pt x="18873" y="9679"/>
                  <a:pt x="19416" y="9956"/>
                  <a:pt x="20048" y="9956"/>
                </a:cubicBezTo>
                <a:cubicBezTo>
                  <a:pt x="20905" y="9956"/>
                  <a:pt x="21599" y="9448"/>
                  <a:pt x="21599" y="8821"/>
                </a:cubicBezTo>
                <a:cubicBezTo>
                  <a:pt x="21599" y="8617"/>
                  <a:pt x="21524" y="8425"/>
                  <a:pt x="21394" y="825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8" name="AutoShape 20"/>
          <p:cNvSpPr>
            <a:spLocks/>
          </p:cNvSpPr>
          <p:nvPr/>
        </p:nvSpPr>
        <p:spPr bwMode="auto">
          <a:xfrm>
            <a:off x="18872200" y="5854700"/>
            <a:ext cx="119063" cy="131763"/>
          </a:xfrm>
          <a:custGeom>
            <a:avLst/>
            <a:gdLst>
              <a:gd name="T0" fmla="+- 0 10444 417"/>
              <a:gd name="T1" fmla="*/ T0 w 20054"/>
              <a:gd name="T2" fmla="+- 0 10938 276"/>
              <a:gd name="T3" fmla="*/ 10938 h 21324"/>
              <a:gd name="T4" fmla="+- 0 10444 417"/>
              <a:gd name="T5" fmla="*/ T4 w 20054"/>
              <a:gd name="T6" fmla="+- 0 10938 276"/>
              <a:gd name="T7" fmla="*/ 10938 h 21324"/>
              <a:gd name="T8" fmla="+- 0 10444 417"/>
              <a:gd name="T9" fmla="*/ T8 w 20054"/>
              <a:gd name="T10" fmla="+- 0 10938 276"/>
              <a:gd name="T11" fmla="*/ 10938 h 21324"/>
              <a:gd name="T12" fmla="+- 0 10444 417"/>
              <a:gd name="T13" fmla="*/ T12 w 20054"/>
              <a:gd name="T14" fmla="+- 0 10938 276"/>
              <a:gd name="T15" fmla="*/ 10938 h 21324"/>
            </a:gdLst>
            <a:ahLst/>
            <a:cxnLst>
              <a:cxn ang="0">
                <a:pos x="T1" y="T3"/>
              </a:cxn>
              <a:cxn ang="0">
                <a:pos x="T5" y="T7"/>
              </a:cxn>
              <a:cxn ang="0">
                <a:pos x="T9" y="T11"/>
              </a:cxn>
              <a:cxn ang="0">
                <a:pos x="T13" y="T15"/>
              </a:cxn>
            </a:cxnLst>
            <a:rect l="0" t="0" r="r" b="b"/>
            <a:pathLst>
              <a:path w="20054" h="21324">
                <a:moveTo>
                  <a:pt x="20008" y="16390"/>
                </a:moveTo>
                <a:cubicBezTo>
                  <a:pt x="20008" y="16390"/>
                  <a:pt x="21182" y="-276"/>
                  <a:pt x="11673" y="3"/>
                </a:cubicBezTo>
                <a:cubicBezTo>
                  <a:pt x="2165" y="282"/>
                  <a:pt x="-417" y="10919"/>
                  <a:pt x="52"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9" name="AutoShape 21"/>
          <p:cNvSpPr>
            <a:spLocks/>
          </p:cNvSpPr>
          <p:nvPr/>
        </p:nvSpPr>
        <p:spPr bwMode="auto">
          <a:xfrm>
            <a:off x="18859500" y="5918200"/>
            <a:ext cx="18573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90" name="AutoShape 22"/>
          <p:cNvSpPr>
            <a:spLocks/>
          </p:cNvSpPr>
          <p:nvPr/>
        </p:nvSpPr>
        <p:spPr bwMode="auto">
          <a:xfrm>
            <a:off x="19202400" y="5067300"/>
            <a:ext cx="249238" cy="2492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600"/>
                </a:moveTo>
                <a:cubicBezTo>
                  <a:pt x="16764" y="21600"/>
                  <a:pt x="21600" y="16767"/>
                  <a:pt x="21600" y="10800"/>
                </a:cubicBezTo>
                <a:cubicBezTo>
                  <a:pt x="21600" y="4836"/>
                  <a:pt x="16764" y="0"/>
                  <a:pt x="10801" y="0"/>
                </a:cubicBezTo>
                <a:cubicBezTo>
                  <a:pt x="4836" y="0"/>
                  <a:pt x="0" y="4836"/>
                  <a:pt x="0" y="10800"/>
                </a:cubicBezTo>
                <a:cubicBezTo>
                  <a:pt x="0" y="16767"/>
                  <a:pt x="4836" y="21600"/>
                  <a:pt x="10801"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904" y="4963152"/>
            <a:ext cx="1764884" cy="176488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92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77" name="AutoShape 13"/>
          <p:cNvSpPr>
            <a:spLocks/>
          </p:cNvSpPr>
          <p:nvPr/>
        </p:nvSpPr>
        <p:spPr bwMode="auto">
          <a:xfrm>
            <a:off x="7046913" y="85836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78" name="AutoShape 14"/>
          <p:cNvSpPr>
            <a:spLocks/>
          </p:cNvSpPr>
          <p:nvPr/>
        </p:nvSpPr>
        <p:spPr bwMode="auto">
          <a:xfrm>
            <a:off x="7772400" y="90297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5" name="AutoShape 21"/>
          <p:cNvSpPr>
            <a:spLocks/>
          </p:cNvSpPr>
          <p:nvPr/>
        </p:nvSpPr>
        <p:spPr bwMode="auto">
          <a:xfrm>
            <a:off x="15473363" y="431006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6" name="AutoShape 22"/>
          <p:cNvSpPr>
            <a:spLocks/>
          </p:cNvSpPr>
          <p:nvPr/>
        </p:nvSpPr>
        <p:spPr bwMode="auto">
          <a:xfrm>
            <a:off x="16203613" y="474821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8" name="AutoShape 24"/>
          <p:cNvSpPr>
            <a:spLocks/>
          </p:cNvSpPr>
          <p:nvPr/>
        </p:nvSpPr>
        <p:spPr bwMode="auto">
          <a:xfrm>
            <a:off x="15555913" y="88630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0" name="AutoShape 26"/>
          <p:cNvSpPr>
            <a:spLocks/>
          </p:cNvSpPr>
          <p:nvPr/>
        </p:nvSpPr>
        <p:spPr bwMode="auto">
          <a:xfrm>
            <a:off x="7034213" y="5194300"/>
            <a:ext cx="1741487" cy="1739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1" name="AutoShape 27"/>
          <p:cNvSpPr>
            <a:spLocks/>
          </p:cNvSpPr>
          <p:nvPr/>
        </p:nvSpPr>
        <p:spPr bwMode="auto">
          <a:xfrm>
            <a:off x="7759700" y="56388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2" name="AutoShape 38"/>
          <p:cNvSpPr>
            <a:spLocks/>
          </p:cNvSpPr>
          <p:nvPr/>
        </p:nvSpPr>
        <p:spPr bwMode="auto">
          <a:xfrm>
            <a:off x="16284932" y="9306272"/>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79" name="AutoShape 15"/>
          <p:cNvSpPr>
            <a:spLocks/>
          </p:cNvSpPr>
          <p:nvPr/>
        </p:nvSpPr>
        <p:spPr bwMode="auto">
          <a:xfrm>
            <a:off x="7377113" y="89138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7" name="AutoShape 23"/>
          <p:cNvSpPr>
            <a:spLocks/>
          </p:cNvSpPr>
          <p:nvPr/>
        </p:nvSpPr>
        <p:spPr bwMode="auto">
          <a:xfrm>
            <a:off x="15778733" y="4633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9" name="AutoShape 25"/>
          <p:cNvSpPr>
            <a:spLocks/>
          </p:cNvSpPr>
          <p:nvPr/>
        </p:nvSpPr>
        <p:spPr bwMode="auto">
          <a:xfrm>
            <a:off x="15886113" y="91932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2" name="AutoShape 28"/>
          <p:cNvSpPr>
            <a:spLocks/>
          </p:cNvSpPr>
          <p:nvPr/>
        </p:nvSpPr>
        <p:spPr bwMode="auto">
          <a:xfrm>
            <a:off x="7364413" y="5522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65" name="AutoShape 1"/>
          <p:cNvSpPr>
            <a:spLocks/>
          </p:cNvSpPr>
          <p:nvPr/>
        </p:nvSpPr>
        <p:spPr bwMode="auto">
          <a:xfrm>
            <a:off x="10248900" y="3530600"/>
            <a:ext cx="3983038" cy="8488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0267"/>
                </a:moveTo>
                <a:cubicBezTo>
                  <a:pt x="21599" y="20922"/>
                  <a:pt x="21126" y="21599"/>
                  <a:pt x="18834" y="21599"/>
                </a:cubicBezTo>
                <a:lnTo>
                  <a:pt x="3537" y="21599"/>
                </a:lnTo>
                <a:cubicBezTo>
                  <a:pt x="1644" y="21599"/>
                  <a:pt x="0" y="21272"/>
                  <a:pt x="0" y="20220"/>
                </a:cubicBezTo>
                <a:lnTo>
                  <a:pt x="0" y="1402"/>
                </a:lnTo>
                <a:cubicBezTo>
                  <a:pt x="0" y="514"/>
                  <a:pt x="1843" y="0"/>
                  <a:pt x="3438" y="0"/>
                </a:cubicBezTo>
                <a:lnTo>
                  <a:pt x="18286" y="0"/>
                </a:lnTo>
                <a:cubicBezTo>
                  <a:pt x="20130" y="0"/>
                  <a:pt x="21599" y="467"/>
                  <a:pt x="21599" y="1355"/>
                </a:cubicBezTo>
                <a:cubicBezTo>
                  <a:pt x="21599" y="1355"/>
                  <a:pt x="21599" y="20267"/>
                  <a:pt x="21599" y="20267"/>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6" name="AutoShape 2"/>
          <p:cNvSpPr>
            <a:spLocks/>
          </p:cNvSpPr>
          <p:nvPr/>
        </p:nvSpPr>
        <p:spPr bwMode="auto">
          <a:xfrm>
            <a:off x="10185400" y="50800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7" name="AutoShape 3"/>
          <p:cNvSpPr>
            <a:spLocks/>
          </p:cNvSpPr>
          <p:nvPr/>
        </p:nvSpPr>
        <p:spPr bwMode="auto">
          <a:xfrm>
            <a:off x="10185400" y="4724400"/>
            <a:ext cx="53975" cy="263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8" name="AutoShape 4"/>
          <p:cNvSpPr>
            <a:spLocks/>
          </p:cNvSpPr>
          <p:nvPr/>
        </p:nvSpPr>
        <p:spPr bwMode="auto">
          <a:xfrm>
            <a:off x="10236200" y="3543300"/>
            <a:ext cx="3963988" cy="8466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254"/>
                </a:moveTo>
                <a:cubicBezTo>
                  <a:pt x="21600" y="20909"/>
                  <a:pt x="21187" y="21599"/>
                  <a:pt x="18888" y="21599"/>
                </a:cubicBezTo>
                <a:lnTo>
                  <a:pt x="3547" y="21599"/>
                </a:lnTo>
                <a:cubicBezTo>
                  <a:pt x="1648" y="21599"/>
                  <a:pt x="0" y="21272"/>
                  <a:pt x="0" y="20220"/>
                </a:cubicBezTo>
                <a:lnTo>
                  <a:pt x="0" y="1402"/>
                </a:lnTo>
                <a:cubicBezTo>
                  <a:pt x="0" y="514"/>
                  <a:pt x="1848" y="0"/>
                  <a:pt x="3447" y="0"/>
                </a:cubicBezTo>
                <a:lnTo>
                  <a:pt x="6821" y="0"/>
                </a:lnTo>
                <a:cubicBezTo>
                  <a:pt x="6821" y="0"/>
                  <a:pt x="21600" y="20254"/>
                  <a:pt x="21600" y="20254"/>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9" name="AutoShape 5"/>
          <p:cNvSpPr>
            <a:spLocks/>
          </p:cNvSpPr>
          <p:nvPr/>
        </p:nvSpPr>
        <p:spPr bwMode="auto">
          <a:xfrm>
            <a:off x="10185400" y="54356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0" name="AutoShape 6"/>
          <p:cNvSpPr>
            <a:spLocks/>
          </p:cNvSpPr>
          <p:nvPr/>
        </p:nvSpPr>
        <p:spPr bwMode="auto">
          <a:xfrm>
            <a:off x="13182600" y="3467100"/>
            <a:ext cx="5143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6E6D6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1" name="AutoShape 7"/>
          <p:cNvSpPr>
            <a:spLocks/>
          </p:cNvSpPr>
          <p:nvPr/>
        </p:nvSpPr>
        <p:spPr bwMode="auto">
          <a:xfrm>
            <a:off x="11925300" y="11112500"/>
            <a:ext cx="652463" cy="652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9"/>
                </a:moveTo>
                <a:cubicBezTo>
                  <a:pt x="21600" y="16763"/>
                  <a:pt x="16763" y="21600"/>
                  <a:pt x="10798" y="21600"/>
                </a:cubicBezTo>
                <a:cubicBezTo>
                  <a:pt x="4834" y="21600"/>
                  <a:pt x="0" y="16763"/>
                  <a:pt x="0" y="10799"/>
                </a:cubicBezTo>
                <a:cubicBezTo>
                  <a:pt x="0" y="4835"/>
                  <a:pt x="4834" y="0"/>
                  <a:pt x="10798" y="0"/>
                </a:cubicBezTo>
                <a:cubicBezTo>
                  <a:pt x="16763" y="0"/>
                  <a:pt x="21600" y="4835"/>
                  <a:pt x="21600" y="10799"/>
                </a:cubicBezTo>
                <a:close/>
              </a:path>
            </a:pathLst>
          </a:custGeom>
          <a:solidFill>
            <a:srgbClr val="48484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2" name="AutoShape 8"/>
          <p:cNvSpPr>
            <a:spLocks/>
          </p:cNvSpPr>
          <p:nvPr/>
        </p:nvSpPr>
        <p:spPr bwMode="auto">
          <a:xfrm>
            <a:off x="12192000" y="3860800"/>
            <a:ext cx="95250" cy="95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7"/>
                </a:moveTo>
                <a:cubicBezTo>
                  <a:pt x="21600" y="16763"/>
                  <a:pt x="16769" y="21600"/>
                  <a:pt x="10800" y="21600"/>
                </a:cubicBezTo>
                <a:cubicBezTo>
                  <a:pt x="4836" y="21600"/>
                  <a:pt x="0" y="16763"/>
                  <a:pt x="0" y="10797"/>
                </a:cubicBezTo>
                <a:cubicBezTo>
                  <a:pt x="0" y="4833"/>
                  <a:pt x="4836" y="0"/>
                  <a:pt x="10800" y="0"/>
                </a:cubicBezTo>
                <a:cubicBezTo>
                  <a:pt x="16769" y="0"/>
                  <a:pt x="21600" y="4833"/>
                  <a:pt x="21600" y="10797"/>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3" name="AutoShape 9"/>
          <p:cNvSpPr>
            <a:spLocks/>
          </p:cNvSpPr>
          <p:nvPr/>
        </p:nvSpPr>
        <p:spPr bwMode="auto">
          <a:xfrm>
            <a:off x="11887200" y="4191000"/>
            <a:ext cx="715963" cy="12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56"/>
                  <a:pt x="20761" y="21599"/>
                  <a:pt x="19730" y="21599"/>
                </a:cubicBezTo>
                <a:lnTo>
                  <a:pt x="1868" y="21599"/>
                </a:lnTo>
                <a:cubicBezTo>
                  <a:pt x="837" y="21599"/>
                  <a:pt x="0" y="16756"/>
                  <a:pt x="0" y="10800"/>
                </a:cubicBezTo>
                <a:cubicBezTo>
                  <a:pt x="0" y="4841"/>
                  <a:pt x="837" y="0"/>
                  <a:pt x="1868" y="0"/>
                </a:cubicBezTo>
                <a:lnTo>
                  <a:pt x="19730" y="0"/>
                </a:lnTo>
                <a:cubicBezTo>
                  <a:pt x="20761" y="0"/>
                  <a:pt x="21599" y="4841"/>
                  <a:pt x="21599" y="10800"/>
                </a:cubicBezTo>
                <a:cubicBezTo>
                  <a:pt x="21599" y="10800"/>
                  <a:pt x="21599" y="10800"/>
                  <a:pt x="21599" y="10800"/>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4" name="AutoShape 10"/>
          <p:cNvSpPr>
            <a:spLocks/>
          </p:cNvSpPr>
          <p:nvPr/>
        </p:nvSpPr>
        <p:spPr bwMode="auto">
          <a:xfrm>
            <a:off x="12141200" y="11353800"/>
            <a:ext cx="212725" cy="2127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noFill/>
          <a:ln w="12700" cap="flat" cmpd="sng">
            <a:solidFill>
              <a:srgbClr val="92929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8075" name="AutoShape 11"/>
          <p:cNvSpPr>
            <a:spLocks/>
          </p:cNvSpPr>
          <p:nvPr/>
        </p:nvSpPr>
        <p:spPr bwMode="auto">
          <a:xfrm>
            <a:off x="10464800" y="4648200"/>
            <a:ext cx="3514725" cy="6242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1B232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6" name="AutoShape 12"/>
          <p:cNvSpPr>
            <a:spLocks/>
          </p:cNvSpPr>
          <p:nvPr/>
        </p:nvSpPr>
        <p:spPr bwMode="auto">
          <a:xfrm>
            <a:off x="11912600" y="11442700"/>
            <a:ext cx="663575" cy="3254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21600" y="11927"/>
                  <a:pt x="16670" y="21600"/>
                  <a:pt x="10806" y="21600"/>
                </a:cubicBezTo>
                <a:cubicBezTo>
                  <a:pt x="4942" y="21600"/>
                  <a:pt x="0" y="11927"/>
                  <a:pt x="0" y="0"/>
                </a:cubicBezTo>
                <a:cubicBezTo>
                  <a:pt x="9267" y="7539"/>
                  <a:pt x="13298" y="7287"/>
                  <a:pt x="21600" y="0"/>
                </a:cubicBezTo>
                <a:close/>
              </a:path>
            </a:pathLst>
          </a:custGeom>
          <a:solidFill>
            <a:srgbClr val="232323">
              <a:alpha val="29999"/>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80" name="AutoShape 16"/>
          <p:cNvSpPr>
            <a:spLocks/>
          </p:cNvSpPr>
          <p:nvPr/>
        </p:nvSpPr>
        <p:spPr bwMode="auto">
          <a:xfrm>
            <a:off x="1379538" y="844550"/>
            <a:ext cx="1019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App features</a:t>
            </a:r>
            <a:endParaRPr lang="en-US" dirty="0"/>
          </a:p>
        </p:txBody>
      </p:sp>
      <p:sp>
        <p:nvSpPr>
          <p:cNvPr id="88081" name="AutoShape 17"/>
          <p:cNvSpPr>
            <a:spLocks/>
          </p:cNvSpPr>
          <p:nvPr/>
        </p:nvSpPr>
        <p:spPr bwMode="auto">
          <a:xfrm>
            <a:off x="1168400" y="5270500"/>
            <a:ext cx="54229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and create walking routes.</a:t>
            </a:r>
            <a:endParaRPr lang="en-US" dirty="0"/>
          </a:p>
        </p:txBody>
      </p:sp>
      <p:sp>
        <p:nvSpPr>
          <p:cNvPr id="88082" name="AutoShape 18"/>
          <p:cNvSpPr>
            <a:spLocks/>
          </p:cNvSpPr>
          <p:nvPr/>
        </p:nvSpPr>
        <p:spPr bwMode="auto">
          <a:xfrm>
            <a:off x="17602200" y="4387850"/>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Set milestones, compete with friends and win rewards!</a:t>
            </a:r>
            <a:endParaRPr lang="en-US" dirty="0"/>
          </a:p>
        </p:txBody>
      </p:sp>
      <p:sp>
        <p:nvSpPr>
          <p:cNvPr id="88083" name="AutoShape 19"/>
          <p:cNvSpPr>
            <a:spLocks/>
          </p:cNvSpPr>
          <p:nvPr/>
        </p:nvSpPr>
        <p:spPr bwMode="auto">
          <a:xfrm>
            <a:off x="17614900" y="9188450"/>
            <a:ext cx="57150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Automated and user prompted social media updates. </a:t>
            </a:r>
            <a:endParaRPr lang="en-US" dirty="0"/>
          </a:p>
        </p:txBody>
      </p:sp>
      <p:sp>
        <p:nvSpPr>
          <p:cNvPr id="88084" name="AutoShape 20"/>
          <p:cNvSpPr>
            <a:spLocks/>
          </p:cNvSpPr>
          <p:nvPr/>
        </p:nvSpPr>
        <p:spPr bwMode="auto">
          <a:xfrm>
            <a:off x="1181100" y="8909050"/>
            <a:ext cx="54229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nearby shops, events and products that are dog friendly.</a:t>
            </a:r>
            <a:endParaRPr lang="en-US" dirty="0"/>
          </a:p>
        </p:txBody>
      </p:sp>
      <p:sp>
        <p:nvSpPr>
          <p:cNvPr id="88094" name="AutoShape 30"/>
          <p:cNvSpPr>
            <a:spLocks/>
          </p:cNvSpPr>
          <p:nvPr/>
        </p:nvSpPr>
        <p:spPr bwMode="auto">
          <a:xfrm>
            <a:off x="13238163" y="5211763"/>
            <a:ext cx="23368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4932" y="0"/>
                </a:lnTo>
                <a:lnTo>
                  <a:pt x="14932" y="21599"/>
                </a:lnTo>
                <a:lnTo>
                  <a:pt x="0" y="21599"/>
                </a:lnTo>
              </a:path>
            </a:pathLst>
          </a:custGeom>
          <a:noFill/>
          <a:ln w="38100" cap="flat" cmpd="sng">
            <a:solidFill>
              <a:srgbClr val="E49328"/>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5" name="AutoShape 31"/>
          <p:cNvSpPr>
            <a:spLocks/>
          </p:cNvSpPr>
          <p:nvPr/>
        </p:nvSpPr>
        <p:spPr bwMode="auto">
          <a:xfrm>
            <a:off x="13042900" y="6235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7811B"/>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6" name="Line 32"/>
          <p:cNvSpPr>
            <a:spLocks noChangeShapeType="1"/>
          </p:cNvSpPr>
          <p:nvPr/>
        </p:nvSpPr>
        <p:spPr bwMode="auto">
          <a:xfrm flipH="1">
            <a:off x="13420725" y="9771063"/>
            <a:ext cx="2143125" cy="0"/>
          </a:xfrm>
          <a:prstGeom prst="line">
            <a:avLst/>
          </a:prstGeom>
          <a:noFill/>
          <a:ln w="38100" cap="flat" cmpd="sng">
            <a:solidFill>
              <a:srgbClr val="37475D"/>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8097" name="AutoShape 33"/>
          <p:cNvSpPr>
            <a:spLocks/>
          </p:cNvSpPr>
          <p:nvPr/>
        </p:nvSpPr>
        <p:spPr bwMode="auto">
          <a:xfrm>
            <a:off x="13220700" y="9664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39516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8" name="AutoShape 34"/>
          <p:cNvSpPr>
            <a:spLocks/>
          </p:cNvSpPr>
          <p:nvPr/>
        </p:nvSpPr>
        <p:spPr bwMode="auto">
          <a:xfrm>
            <a:off x="8777288" y="8289925"/>
            <a:ext cx="2255837" cy="11271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6324" y="21600"/>
                </a:lnTo>
                <a:lnTo>
                  <a:pt x="6324" y="0"/>
                </a:lnTo>
                <a:lnTo>
                  <a:pt x="21599" y="0"/>
                </a:lnTo>
              </a:path>
            </a:pathLst>
          </a:custGeom>
          <a:noFill/>
          <a:ln w="38100" cap="flat" cmpd="sng">
            <a:solidFill>
              <a:srgbClr val="64335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9" name="AutoShape 35"/>
          <p:cNvSpPr>
            <a:spLocks/>
          </p:cNvSpPr>
          <p:nvPr/>
        </p:nvSpPr>
        <p:spPr bwMode="auto">
          <a:xfrm>
            <a:off x="11049000" y="81915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53F61"/>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100" name="AutoShape 36"/>
          <p:cNvSpPr>
            <a:spLocks/>
          </p:cNvSpPr>
          <p:nvPr/>
        </p:nvSpPr>
        <p:spPr bwMode="auto">
          <a:xfrm>
            <a:off x="8761413" y="6097588"/>
            <a:ext cx="3292475" cy="11382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600"/>
                </a:moveTo>
                <a:lnTo>
                  <a:pt x="4333" y="21600"/>
                </a:lnTo>
                <a:lnTo>
                  <a:pt x="4333" y="0"/>
                </a:lnTo>
                <a:lnTo>
                  <a:pt x="0" y="0"/>
                </a:lnTo>
              </a:path>
            </a:pathLst>
          </a:custGeom>
          <a:noFill/>
          <a:ln w="38100" cap="flat" cmpd="sng">
            <a:solidFill>
              <a:srgbClr val="46998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1" name="AutoShape 37"/>
          <p:cNvSpPr>
            <a:spLocks/>
          </p:cNvSpPr>
          <p:nvPr/>
        </p:nvSpPr>
        <p:spPr bwMode="auto">
          <a:xfrm>
            <a:off x="12065000" y="71374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58968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4" name="AutoShape 3"/>
          <p:cNvSpPr>
            <a:spLocks/>
          </p:cNvSpPr>
          <p:nvPr/>
        </p:nvSpPr>
        <p:spPr bwMode="auto">
          <a:xfrm>
            <a:off x="16229883" y="9392653"/>
            <a:ext cx="393546" cy="7568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63212" y="4640263"/>
            <a:ext cx="3525406" cy="6249986"/>
          </a:xfrm>
          <a:prstGeom prst="rect">
            <a:avLst/>
          </a:prstGeom>
        </p:spPr>
      </p:pic>
      <p:sp>
        <p:nvSpPr>
          <p:cNvPr id="46" name="AutoShape 47"/>
          <p:cNvSpPr>
            <a:spLocks/>
          </p:cNvSpPr>
          <p:nvPr/>
        </p:nvSpPr>
        <p:spPr bwMode="auto">
          <a:xfrm>
            <a:off x="15975082" y="4799433"/>
            <a:ext cx="701087" cy="7010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48" name="Picture 4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90619" y="5614516"/>
            <a:ext cx="883444" cy="883444"/>
          </a:xfrm>
          <a:prstGeom prst="rect">
            <a:avLst/>
          </a:prstGeom>
        </p:spPr>
      </p:pic>
      <p:sp>
        <p:nvSpPr>
          <p:cNvPr id="49" name="AutoShape 48"/>
          <p:cNvSpPr>
            <a:spLocks/>
          </p:cNvSpPr>
          <p:nvPr/>
        </p:nvSpPr>
        <p:spPr bwMode="auto">
          <a:xfrm>
            <a:off x="7539217" y="9085541"/>
            <a:ext cx="743697" cy="713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599"/>
                </a:lnTo>
                <a:lnTo>
                  <a:pt x="9043" y="21599"/>
                </a:lnTo>
                <a:lnTo>
                  <a:pt x="9043" y="19398"/>
                </a:lnTo>
                <a:lnTo>
                  <a:pt x="3676" y="19398"/>
                </a:lnTo>
                <a:lnTo>
                  <a:pt x="3676" y="10868"/>
                </a:lnTo>
                <a:lnTo>
                  <a:pt x="17975" y="10868"/>
                </a:lnTo>
                <a:lnTo>
                  <a:pt x="17973" y="21599"/>
                </a:lnTo>
                <a:lnTo>
                  <a:pt x="20073" y="21599"/>
                </a:lnTo>
                <a:lnTo>
                  <a:pt x="20073" y="8667"/>
                </a:lnTo>
                <a:cubicBezTo>
                  <a:pt x="20073" y="8667"/>
                  <a:pt x="1579" y="8667"/>
                  <a:pt x="1579" y="8667"/>
                </a:cubicBezTo>
                <a:close/>
                <a:moveTo>
                  <a:pt x="16400" y="12556"/>
                </a:moveTo>
                <a:lnTo>
                  <a:pt x="16400" y="21599"/>
                </a:lnTo>
                <a:lnTo>
                  <a:pt x="10616" y="21599"/>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0" name="AutoShape 47"/>
          <p:cNvSpPr>
            <a:spLocks/>
          </p:cNvSpPr>
          <p:nvPr/>
        </p:nvSpPr>
        <p:spPr bwMode="auto">
          <a:xfrm>
            <a:off x="8851900" y="9774238"/>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1" name="AutoShape 18"/>
          <p:cNvSpPr>
            <a:spLocks/>
          </p:cNvSpPr>
          <p:nvPr/>
        </p:nvSpPr>
        <p:spPr bwMode="auto">
          <a:xfrm>
            <a:off x="17482818" y="975194"/>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Multi Platform, for Android, iPhone and Windows.</a:t>
            </a:r>
            <a:endParaRPr lang="en-US" dirty="0"/>
          </a:p>
        </p:txBody>
      </p:sp>
      <p:sp>
        <p:nvSpPr>
          <p:cNvPr id="54" name="AutoShape 16"/>
          <p:cNvSpPr>
            <a:spLocks/>
          </p:cNvSpPr>
          <p:nvPr/>
        </p:nvSpPr>
        <p:spPr bwMode="auto">
          <a:xfrm>
            <a:off x="15776932" y="1241376"/>
            <a:ext cx="10160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49" y="11131"/>
                </a:moveTo>
                <a:cubicBezTo>
                  <a:pt x="17574" y="13268"/>
                  <a:pt x="16776" y="15264"/>
                  <a:pt x="15383" y="16785"/>
                </a:cubicBezTo>
                <a:cubicBezTo>
                  <a:pt x="13918" y="18383"/>
                  <a:pt x="11970" y="19265"/>
                  <a:pt x="9898" y="19265"/>
                </a:cubicBezTo>
                <a:cubicBezTo>
                  <a:pt x="7825" y="19265"/>
                  <a:pt x="5877" y="18383"/>
                  <a:pt x="4412" y="16785"/>
                </a:cubicBezTo>
                <a:cubicBezTo>
                  <a:pt x="2947" y="15187"/>
                  <a:pt x="2139" y="13060"/>
                  <a:pt x="2139" y="10800"/>
                </a:cubicBezTo>
                <a:cubicBezTo>
                  <a:pt x="2139" y="8539"/>
                  <a:pt x="2947" y="6413"/>
                  <a:pt x="4412" y="4814"/>
                </a:cubicBezTo>
                <a:cubicBezTo>
                  <a:pt x="5877" y="3216"/>
                  <a:pt x="7825" y="2335"/>
                  <a:pt x="9898" y="2335"/>
                </a:cubicBezTo>
                <a:cubicBezTo>
                  <a:pt x="11572" y="2335"/>
                  <a:pt x="13165" y="2910"/>
                  <a:pt x="14488" y="3974"/>
                </a:cubicBezTo>
                <a:lnTo>
                  <a:pt x="16015" y="2309"/>
                </a:lnTo>
                <a:cubicBezTo>
                  <a:pt x="14331" y="863"/>
                  <a:pt x="12206" y="0"/>
                  <a:pt x="9898" y="0"/>
                </a:cubicBezTo>
                <a:cubicBezTo>
                  <a:pt x="4431" y="0"/>
                  <a:pt x="0" y="4836"/>
                  <a:pt x="0" y="10800"/>
                </a:cubicBezTo>
                <a:cubicBezTo>
                  <a:pt x="0" y="16765"/>
                  <a:pt x="4431" y="21600"/>
                  <a:pt x="9898" y="21600"/>
                </a:cubicBezTo>
                <a:cubicBezTo>
                  <a:pt x="15364" y="21600"/>
                  <a:pt x="19795" y="16765"/>
                  <a:pt x="19795" y="10800"/>
                </a:cubicBezTo>
                <a:cubicBezTo>
                  <a:pt x="19795" y="10168"/>
                  <a:pt x="19746" y="9550"/>
                  <a:pt x="19650" y="8948"/>
                </a:cubicBezTo>
                <a:cubicBezTo>
                  <a:pt x="19650" y="8948"/>
                  <a:pt x="17649" y="11131"/>
                  <a:pt x="17649" y="11131"/>
                </a:cubicBezTo>
                <a:close/>
                <a:moveTo>
                  <a:pt x="21600" y="4344"/>
                </a:moveTo>
                <a:lnTo>
                  <a:pt x="10561" y="16389"/>
                </a:lnTo>
                <a:lnTo>
                  <a:pt x="4479" y="9750"/>
                </a:lnTo>
                <a:lnTo>
                  <a:pt x="7069" y="6925"/>
                </a:lnTo>
                <a:lnTo>
                  <a:pt x="10561" y="10736"/>
                </a:lnTo>
                <a:lnTo>
                  <a:pt x="19008" y="1519"/>
                </a:lnTo>
                <a:cubicBezTo>
                  <a:pt x="19008" y="1519"/>
                  <a:pt x="21600" y="4344"/>
                  <a:pt x="21600" y="4344"/>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863300" y="13195300"/>
            <a:ext cx="304800" cy="304800"/>
          </a:xfrm>
          <a:prstGeom prst="rect">
            <a:avLst/>
          </a:prstGeom>
        </p:spPr>
      </p:pic>
    </p:spTree>
  </p:cSld>
  <p:clrMapOvr>
    <a:masterClrMapping/>
  </p:clrMapOvr>
  <p:transition spd="med" advTm="7982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AutoShape 1"/>
          <p:cNvSpPr>
            <a:spLocks/>
          </p:cNvSpPr>
          <p:nvPr/>
        </p:nvSpPr>
        <p:spPr bwMode="auto">
          <a:xfrm>
            <a:off x="1379538" y="844550"/>
            <a:ext cx="9948366"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 overview</a:t>
            </a:r>
            <a:endParaRPr lang="en-US" dirty="0"/>
          </a:p>
        </p:txBody>
      </p:sp>
      <p:sp>
        <p:nvSpPr>
          <p:cNvPr id="76802" name="AutoShape 2"/>
          <p:cNvSpPr>
            <a:spLocks/>
          </p:cNvSpPr>
          <p:nvPr/>
        </p:nvSpPr>
        <p:spPr bwMode="auto">
          <a:xfrm>
            <a:off x="1484313" y="8039100"/>
            <a:ext cx="756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Market opportunity</a:t>
            </a:r>
            <a:endParaRPr lang="en-US" dirty="0"/>
          </a:p>
        </p:txBody>
      </p:sp>
      <p:sp>
        <p:nvSpPr>
          <p:cNvPr id="76803" name="AutoShape 3"/>
          <p:cNvSpPr>
            <a:spLocks/>
          </p:cNvSpPr>
          <p:nvPr/>
        </p:nvSpPr>
        <p:spPr bwMode="auto">
          <a:xfrm>
            <a:off x="17272000" y="1039813"/>
            <a:ext cx="6043613" cy="6045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8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4" name="AutoShape 4"/>
          <p:cNvSpPr>
            <a:spLocks/>
          </p:cNvSpPr>
          <p:nvPr/>
        </p:nvSpPr>
        <p:spPr bwMode="auto">
          <a:xfrm>
            <a:off x="19653250" y="2659063"/>
            <a:ext cx="3641725" cy="4300537"/>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2E42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5" name="AutoShape 5"/>
          <p:cNvSpPr>
            <a:spLocks/>
          </p:cNvSpPr>
          <p:nvPr/>
        </p:nvSpPr>
        <p:spPr bwMode="auto">
          <a:xfrm>
            <a:off x="18186400" y="1955800"/>
            <a:ext cx="4168775" cy="41687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2596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6" name="AutoShape 6"/>
          <p:cNvSpPr>
            <a:spLocks/>
          </p:cNvSpPr>
          <p:nvPr/>
        </p:nvSpPr>
        <p:spPr bwMode="auto">
          <a:xfrm>
            <a:off x="16141700" y="8039100"/>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7" name="AutoShape 7"/>
          <p:cNvSpPr>
            <a:spLocks/>
          </p:cNvSpPr>
          <p:nvPr/>
        </p:nvSpPr>
        <p:spPr bwMode="auto">
          <a:xfrm>
            <a:off x="9294813" y="1547813"/>
            <a:ext cx="9094787" cy="9094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8" name="AutoShape 8"/>
          <p:cNvSpPr>
            <a:spLocks/>
          </p:cNvSpPr>
          <p:nvPr/>
        </p:nvSpPr>
        <p:spPr bwMode="auto">
          <a:xfrm>
            <a:off x="12877800" y="3983038"/>
            <a:ext cx="5478463" cy="6469062"/>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9" name="AutoShape 9"/>
          <p:cNvSpPr>
            <a:spLocks/>
          </p:cNvSpPr>
          <p:nvPr/>
        </p:nvSpPr>
        <p:spPr bwMode="auto">
          <a:xfrm>
            <a:off x="10672763" y="2925763"/>
            <a:ext cx="6269037" cy="626903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0" name="AutoShape 10"/>
          <p:cNvSpPr>
            <a:spLocks/>
          </p:cNvSpPr>
          <p:nvPr/>
        </p:nvSpPr>
        <p:spPr bwMode="auto">
          <a:xfrm>
            <a:off x="18016538" y="9313863"/>
            <a:ext cx="2870200" cy="33877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11" name="AutoShape 11"/>
          <p:cNvSpPr>
            <a:spLocks/>
          </p:cNvSpPr>
          <p:nvPr/>
        </p:nvSpPr>
        <p:spPr bwMode="auto">
          <a:xfrm>
            <a:off x="16862425" y="8759825"/>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2" name="AutoShape 12"/>
          <p:cNvSpPr>
            <a:spLocks/>
          </p:cNvSpPr>
          <p:nvPr/>
        </p:nvSpPr>
        <p:spPr bwMode="auto">
          <a:xfrm>
            <a:off x="1485900" y="9144000"/>
            <a:ext cx="75692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spend a lot of money on keeping their canine family member happy.</a:t>
            </a:r>
          </a:p>
          <a:p>
            <a:pPr algn="l"/>
            <a:endPar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a:r>
              <a:rPr lang="en-US" sz="3600" dirty="0" smtClean="0">
                <a:solidFill>
                  <a:srgbClr val="4D4D4D"/>
                </a:solidFill>
                <a:latin typeface="Lato Light" panose="020F0302020204030203" pitchFamily="34" charset="0"/>
                <a:sym typeface="Lato Light" panose="020F0302020204030203" pitchFamily="34" charset="0"/>
              </a:rPr>
              <a:t>How do we get in on the action?</a:t>
            </a:r>
            <a:endParaRPr lang="en-US" dirty="0"/>
          </a:p>
        </p:txBody>
      </p:sp>
      <p:sp>
        <p:nvSpPr>
          <p:cNvPr id="76813" name="AutoShape 13"/>
          <p:cNvSpPr>
            <a:spLocks/>
          </p:cNvSpPr>
          <p:nvPr/>
        </p:nvSpPr>
        <p:spPr bwMode="auto">
          <a:xfrm>
            <a:off x="18100849" y="2114552"/>
            <a:ext cx="4385914" cy="34829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6600" b="1" dirty="0" smtClean="0">
                <a:solidFill>
                  <a:srgbClr val="FFFFFF"/>
                </a:solidFill>
                <a:latin typeface="Aleo" panose="020F0502020204030203" pitchFamily="34" charset="0"/>
                <a:ea typeface="Aleo Regular" charset="0"/>
                <a:cs typeface="Aleo Regular" charset="0"/>
                <a:sym typeface="Aleo Regular" charset="0"/>
              </a:rPr>
              <a:t>92%</a:t>
            </a:r>
          </a:p>
          <a:p>
            <a:r>
              <a:rPr lang="en-US" sz="4800" b="1" dirty="0" smtClean="0">
                <a:solidFill>
                  <a:srgbClr val="FFFFFF"/>
                </a:solidFill>
                <a:latin typeface="Aleo" panose="020F0502020204030203" pitchFamily="34" charset="0"/>
                <a:ea typeface="Aleo Regular" charset="0"/>
                <a:cs typeface="Aleo Regular" charset="0"/>
                <a:sym typeface="Aleo Regular" charset="0"/>
              </a:rPr>
              <a:t>have a</a:t>
            </a:r>
          </a:p>
          <a:p>
            <a:r>
              <a:rPr lang="en-US" sz="4800" b="1" dirty="0" smtClean="0">
                <a:solidFill>
                  <a:srgbClr val="FFFFFF"/>
                </a:solidFill>
                <a:latin typeface="Aleo" panose="020F0502020204030203" pitchFamily="34" charset="0"/>
                <a:ea typeface="Aleo Regular" charset="0"/>
                <a:cs typeface="Aleo Regular" charset="0"/>
                <a:sym typeface="Aleo Regular" charset="0"/>
              </a:rPr>
              <a:t>smartphone</a:t>
            </a:r>
            <a:endParaRPr lang="en-US" dirty="0"/>
          </a:p>
        </p:txBody>
      </p:sp>
      <p:sp>
        <p:nvSpPr>
          <p:cNvPr id="76814" name="AutoShape 14"/>
          <p:cNvSpPr>
            <a:spLocks/>
          </p:cNvSpPr>
          <p:nvPr/>
        </p:nvSpPr>
        <p:spPr bwMode="auto">
          <a:xfrm>
            <a:off x="10544002" y="4432300"/>
            <a:ext cx="6596410" cy="3378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FFFFFF"/>
                </a:solidFill>
                <a:latin typeface="Aleo" panose="020F0502020204030203" pitchFamily="34" charset="0"/>
                <a:ea typeface="Aleo Regular" charset="0"/>
                <a:cs typeface="Aleo Regular" charset="0"/>
                <a:sym typeface="Aleo Regular" charset="0"/>
              </a:rPr>
              <a:t>$3.6B </a:t>
            </a:r>
          </a:p>
          <a:p>
            <a:r>
              <a:rPr lang="en-US" sz="7200" b="1" dirty="0" smtClean="0">
                <a:solidFill>
                  <a:srgbClr val="FFFFFF"/>
                </a:solidFill>
                <a:latin typeface="Aleo" panose="020F0502020204030203" pitchFamily="34" charset="0"/>
                <a:ea typeface="Aleo Regular" charset="0"/>
                <a:cs typeface="Aleo Regular" charset="0"/>
                <a:sym typeface="Aleo Regular" charset="0"/>
              </a:rPr>
              <a:t>spent on dogs in 2009</a:t>
            </a:r>
            <a:endParaRPr lang="en-US" sz="7200" b="1" dirty="0">
              <a:solidFill>
                <a:srgbClr val="FFFFFF"/>
              </a:solidFill>
              <a:latin typeface="Aleo" panose="020F0502020204030203" pitchFamily="34" charset="0"/>
              <a:ea typeface="Aleo Regular" charset="0"/>
              <a:cs typeface="Aleo Regular" charset="0"/>
              <a:sym typeface="Aleo Regular" charset="0"/>
            </a:endParaRPr>
          </a:p>
          <a:p>
            <a:endParaRPr lang="en-US" dirty="0"/>
          </a:p>
        </p:txBody>
      </p:sp>
      <p:sp>
        <p:nvSpPr>
          <p:cNvPr id="76815" name="AutoShape 15"/>
          <p:cNvSpPr>
            <a:spLocks/>
          </p:cNvSpPr>
          <p:nvPr/>
        </p:nvSpPr>
        <p:spPr bwMode="auto">
          <a:xfrm>
            <a:off x="17160552" y="9531350"/>
            <a:ext cx="2636837"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8000" b="1" dirty="0" smtClean="0">
                <a:solidFill>
                  <a:srgbClr val="FFFFFF"/>
                </a:solidFill>
                <a:latin typeface="Aleo" panose="020F0502020204030203" pitchFamily="34" charset="0"/>
                <a:ea typeface="Aleo Regular" charset="0"/>
                <a:cs typeface="Aleo Regular" charset="0"/>
                <a:sym typeface="Aleo Regular" charset="0"/>
              </a:rPr>
              <a:t>3.4</a:t>
            </a:r>
            <a:r>
              <a:rPr lang="en-US" sz="3600" b="1" dirty="0" smtClean="0">
                <a:solidFill>
                  <a:srgbClr val="FFFFFF"/>
                </a:solidFill>
                <a:latin typeface="Aleo" panose="020F0502020204030203" pitchFamily="34" charset="0"/>
                <a:ea typeface="Aleo Regular" charset="0"/>
                <a:cs typeface="Aleo Regular" charset="0"/>
                <a:sym typeface="Aleo Regular" charset="0"/>
              </a:rPr>
              <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million</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dogs</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3801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AutoShape 1"/>
          <p:cNvSpPr>
            <a:spLocks/>
          </p:cNvSpPr>
          <p:nvPr/>
        </p:nvSpPr>
        <p:spPr bwMode="auto">
          <a:xfrm>
            <a:off x="208534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0" name="AutoShape 2"/>
          <p:cNvSpPr>
            <a:spLocks/>
          </p:cNvSpPr>
          <p:nvPr/>
        </p:nvSpPr>
        <p:spPr bwMode="auto">
          <a:xfrm>
            <a:off x="206613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1" name="AutoShape 3"/>
          <p:cNvSpPr>
            <a:spLocks/>
          </p:cNvSpPr>
          <p:nvPr/>
        </p:nvSpPr>
        <p:spPr bwMode="auto">
          <a:xfrm>
            <a:off x="20116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2" name="AutoShape 4"/>
          <p:cNvSpPr>
            <a:spLocks/>
          </p:cNvSpPr>
          <p:nvPr/>
        </p:nvSpPr>
        <p:spPr bwMode="auto">
          <a:xfrm>
            <a:off x="19924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3" name="AutoShape 5"/>
          <p:cNvSpPr>
            <a:spLocks/>
          </p:cNvSpPr>
          <p:nvPr/>
        </p:nvSpPr>
        <p:spPr bwMode="auto">
          <a:xfrm>
            <a:off x="194183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4" name="AutoShape 6"/>
          <p:cNvSpPr>
            <a:spLocks/>
          </p:cNvSpPr>
          <p:nvPr/>
        </p:nvSpPr>
        <p:spPr bwMode="auto">
          <a:xfrm>
            <a:off x="192262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5" name="AutoShape 7"/>
          <p:cNvSpPr>
            <a:spLocks/>
          </p:cNvSpPr>
          <p:nvPr/>
        </p:nvSpPr>
        <p:spPr bwMode="auto">
          <a:xfrm>
            <a:off x="18681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6" name="AutoShape 8"/>
          <p:cNvSpPr>
            <a:spLocks/>
          </p:cNvSpPr>
          <p:nvPr/>
        </p:nvSpPr>
        <p:spPr bwMode="auto">
          <a:xfrm>
            <a:off x="18489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7" name="AutoShape 9"/>
          <p:cNvSpPr>
            <a:spLocks/>
          </p:cNvSpPr>
          <p:nvPr/>
        </p:nvSpPr>
        <p:spPr bwMode="auto">
          <a:xfrm>
            <a:off x="17957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8" name="AutoShape 10"/>
          <p:cNvSpPr>
            <a:spLocks/>
          </p:cNvSpPr>
          <p:nvPr/>
        </p:nvSpPr>
        <p:spPr bwMode="auto">
          <a:xfrm>
            <a:off x="17765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9" name="AutoShape 11"/>
          <p:cNvSpPr>
            <a:spLocks/>
          </p:cNvSpPr>
          <p:nvPr/>
        </p:nvSpPr>
        <p:spPr bwMode="auto">
          <a:xfrm>
            <a:off x="17221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0" name="AutoShape 12"/>
          <p:cNvSpPr>
            <a:spLocks/>
          </p:cNvSpPr>
          <p:nvPr/>
        </p:nvSpPr>
        <p:spPr bwMode="auto">
          <a:xfrm>
            <a:off x="17029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1" name="AutoShape 13"/>
          <p:cNvSpPr>
            <a:spLocks/>
          </p:cNvSpPr>
          <p:nvPr/>
        </p:nvSpPr>
        <p:spPr bwMode="auto">
          <a:xfrm>
            <a:off x="16522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2" name="AutoShape 14"/>
          <p:cNvSpPr>
            <a:spLocks/>
          </p:cNvSpPr>
          <p:nvPr/>
        </p:nvSpPr>
        <p:spPr bwMode="auto">
          <a:xfrm>
            <a:off x="16330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3" name="AutoShape 15"/>
          <p:cNvSpPr>
            <a:spLocks/>
          </p:cNvSpPr>
          <p:nvPr/>
        </p:nvSpPr>
        <p:spPr bwMode="auto">
          <a:xfrm>
            <a:off x="157861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4" name="AutoShape 16"/>
          <p:cNvSpPr>
            <a:spLocks/>
          </p:cNvSpPr>
          <p:nvPr/>
        </p:nvSpPr>
        <p:spPr bwMode="auto">
          <a:xfrm>
            <a:off x="155940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5" name="AutoShape 17"/>
          <p:cNvSpPr>
            <a:spLocks/>
          </p:cNvSpPr>
          <p:nvPr/>
        </p:nvSpPr>
        <p:spPr bwMode="auto">
          <a:xfrm>
            <a:off x="15062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6" name="AutoShape 18"/>
          <p:cNvSpPr>
            <a:spLocks/>
          </p:cNvSpPr>
          <p:nvPr/>
        </p:nvSpPr>
        <p:spPr bwMode="auto">
          <a:xfrm>
            <a:off x="14870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7" name="AutoShape 19"/>
          <p:cNvSpPr>
            <a:spLocks/>
          </p:cNvSpPr>
          <p:nvPr/>
        </p:nvSpPr>
        <p:spPr bwMode="auto">
          <a:xfrm>
            <a:off x="143256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8" name="AutoShape 20"/>
          <p:cNvSpPr>
            <a:spLocks/>
          </p:cNvSpPr>
          <p:nvPr/>
        </p:nvSpPr>
        <p:spPr bwMode="auto">
          <a:xfrm>
            <a:off x="141335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9" name="AutoShape 21"/>
          <p:cNvSpPr>
            <a:spLocks/>
          </p:cNvSpPr>
          <p:nvPr/>
        </p:nvSpPr>
        <p:spPr bwMode="auto">
          <a:xfrm>
            <a:off x="208407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0" name="AutoShape 22"/>
          <p:cNvSpPr>
            <a:spLocks/>
          </p:cNvSpPr>
          <p:nvPr/>
        </p:nvSpPr>
        <p:spPr bwMode="auto">
          <a:xfrm>
            <a:off x="206486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1" name="AutoShape 23"/>
          <p:cNvSpPr>
            <a:spLocks/>
          </p:cNvSpPr>
          <p:nvPr/>
        </p:nvSpPr>
        <p:spPr bwMode="auto">
          <a:xfrm>
            <a:off x="20104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2" name="AutoShape 24"/>
          <p:cNvSpPr>
            <a:spLocks/>
          </p:cNvSpPr>
          <p:nvPr/>
        </p:nvSpPr>
        <p:spPr bwMode="auto">
          <a:xfrm>
            <a:off x="19912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3" name="AutoShape 25"/>
          <p:cNvSpPr>
            <a:spLocks/>
          </p:cNvSpPr>
          <p:nvPr/>
        </p:nvSpPr>
        <p:spPr bwMode="auto">
          <a:xfrm>
            <a:off x="194056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4" name="AutoShape 26"/>
          <p:cNvSpPr>
            <a:spLocks/>
          </p:cNvSpPr>
          <p:nvPr/>
        </p:nvSpPr>
        <p:spPr bwMode="auto">
          <a:xfrm>
            <a:off x="192135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5" name="AutoShape 27"/>
          <p:cNvSpPr>
            <a:spLocks/>
          </p:cNvSpPr>
          <p:nvPr/>
        </p:nvSpPr>
        <p:spPr bwMode="auto">
          <a:xfrm>
            <a:off x="18669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6" name="AutoShape 28"/>
          <p:cNvSpPr>
            <a:spLocks/>
          </p:cNvSpPr>
          <p:nvPr/>
        </p:nvSpPr>
        <p:spPr bwMode="auto">
          <a:xfrm>
            <a:off x="18476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7" name="AutoShape 29"/>
          <p:cNvSpPr>
            <a:spLocks/>
          </p:cNvSpPr>
          <p:nvPr/>
        </p:nvSpPr>
        <p:spPr bwMode="auto">
          <a:xfrm>
            <a:off x="17945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8" name="AutoShape 30"/>
          <p:cNvSpPr>
            <a:spLocks/>
          </p:cNvSpPr>
          <p:nvPr/>
        </p:nvSpPr>
        <p:spPr bwMode="auto">
          <a:xfrm>
            <a:off x="17753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9" name="AutoShape 31"/>
          <p:cNvSpPr>
            <a:spLocks/>
          </p:cNvSpPr>
          <p:nvPr/>
        </p:nvSpPr>
        <p:spPr bwMode="auto">
          <a:xfrm>
            <a:off x="17208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0" name="AutoShape 32"/>
          <p:cNvSpPr>
            <a:spLocks/>
          </p:cNvSpPr>
          <p:nvPr/>
        </p:nvSpPr>
        <p:spPr bwMode="auto">
          <a:xfrm>
            <a:off x="17016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1" name="AutoShape 33"/>
          <p:cNvSpPr>
            <a:spLocks/>
          </p:cNvSpPr>
          <p:nvPr/>
        </p:nvSpPr>
        <p:spPr bwMode="auto">
          <a:xfrm>
            <a:off x="16510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2" name="AutoShape 34"/>
          <p:cNvSpPr>
            <a:spLocks/>
          </p:cNvSpPr>
          <p:nvPr/>
        </p:nvSpPr>
        <p:spPr bwMode="auto">
          <a:xfrm>
            <a:off x="16317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3" name="AutoShape 35"/>
          <p:cNvSpPr>
            <a:spLocks/>
          </p:cNvSpPr>
          <p:nvPr/>
        </p:nvSpPr>
        <p:spPr bwMode="auto">
          <a:xfrm>
            <a:off x="157734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4" name="AutoShape 36"/>
          <p:cNvSpPr>
            <a:spLocks/>
          </p:cNvSpPr>
          <p:nvPr/>
        </p:nvSpPr>
        <p:spPr bwMode="auto">
          <a:xfrm>
            <a:off x="155813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5" name="AutoShape 37"/>
          <p:cNvSpPr>
            <a:spLocks/>
          </p:cNvSpPr>
          <p:nvPr/>
        </p:nvSpPr>
        <p:spPr bwMode="auto">
          <a:xfrm>
            <a:off x="15049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6" name="AutoShape 38"/>
          <p:cNvSpPr>
            <a:spLocks/>
          </p:cNvSpPr>
          <p:nvPr/>
        </p:nvSpPr>
        <p:spPr bwMode="auto">
          <a:xfrm>
            <a:off x="14857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7" name="AutoShape 39"/>
          <p:cNvSpPr>
            <a:spLocks/>
          </p:cNvSpPr>
          <p:nvPr/>
        </p:nvSpPr>
        <p:spPr bwMode="auto">
          <a:xfrm>
            <a:off x="143129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8" name="AutoShape 40"/>
          <p:cNvSpPr>
            <a:spLocks/>
          </p:cNvSpPr>
          <p:nvPr/>
        </p:nvSpPr>
        <p:spPr bwMode="auto">
          <a:xfrm>
            <a:off x="141208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9" name="AutoShape 41"/>
          <p:cNvSpPr>
            <a:spLocks/>
          </p:cNvSpPr>
          <p:nvPr/>
        </p:nvSpPr>
        <p:spPr bwMode="auto">
          <a:xfrm>
            <a:off x="208407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0" name="AutoShape 42"/>
          <p:cNvSpPr>
            <a:spLocks/>
          </p:cNvSpPr>
          <p:nvPr/>
        </p:nvSpPr>
        <p:spPr bwMode="auto">
          <a:xfrm>
            <a:off x="206486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1" name="AutoShape 43"/>
          <p:cNvSpPr>
            <a:spLocks/>
          </p:cNvSpPr>
          <p:nvPr/>
        </p:nvSpPr>
        <p:spPr bwMode="auto">
          <a:xfrm>
            <a:off x="20104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2" name="AutoShape 44"/>
          <p:cNvSpPr>
            <a:spLocks/>
          </p:cNvSpPr>
          <p:nvPr/>
        </p:nvSpPr>
        <p:spPr bwMode="auto">
          <a:xfrm>
            <a:off x="19912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3" name="AutoShape 45"/>
          <p:cNvSpPr>
            <a:spLocks/>
          </p:cNvSpPr>
          <p:nvPr/>
        </p:nvSpPr>
        <p:spPr bwMode="auto">
          <a:xfrm>
            <a:off x="194056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4" name="AutoShape 46"/>
          <p:cNvSpPr>
            <a:spLocks/>
          </p:cNvSpPr>
          <p:nvPr/>
        </p:nvSpPr>
        <p:spPr bwMode="auto">
          <a:xfrm>
            <a:off x="192135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5" name="AutoShape 47"/>
          <p:cNvSpPr>
            <a:spLocks/>
          </p:cNvSpPr>
          <p:nvPr/>
        </p:nvSpPr>
        <p:spPr bwMode="auto">
          <a:xfrm>
            <a:off x="18669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6" name="AutoShape 48"/>
          <p:cNvSpPr>
            <a:spLocks/>
          </p:cNvSpPr>
          <p:nvPr/>
        </p:nvSpPr>
        <p:spPr bwMode="auto">
          <a:xfrm>
            <a:off x="18476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7" name="AutoShape 49"/>
          <p:cNvSpPr>
            <a:spLocks/>
          </p:cNvSpPr>
          <p:nvPr/>
        </p:nvSpPr>
        <p:spPr bwMode="auto">
          <a:xfrm>
            <a:off x="17945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8" name="AutoShape 50"/>
          <p:cNvSpPr>
            <a:spLocks/>
          </p:cNvSpPr>
          <p:nvPr/>
        </p:nvSpPr>
        <p:spPr bwMode="auto">
          <a:xfrm>
            <a:off x="17753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9" name="AutoShape 51"/>
          <p:cNvSpPr>
            <a:spLocks/>
          </p:cNvSpPr>
          <p:nvPr/>
        </p:nvSpPr>
        <p:spPr bwMode="auto">
          <a:xfrm>
            <a:off x="17208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0" name="AutoShape 52"/>
          <p:cNvSpPr>
            <a:spLocks/>
          </p:cNvSpPr>
          <p:nvPr/>
        </p:nvSpPr>
        <p:spPr bwMode="auto">
          <a:xfrm>
            <a:off x="17016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1" name="AutoShape 53"/>
          <p:cNvSpPr>
            <a:spLocks/>
          </p:cNvSpPr>
          <p:nvPr/>
        </p:nvSpPr>
        <p:spPr bwMode="auto">
          <a:xfrm>
            <a:off x="16510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2" name="AutoShape 54"/>
          <p:cNvSpPr>
            <a:spLocks/>
          </p:cNvSpPr>
          <p:nvPr/>
        </p:nvSpPr>
        <p:spPr bwMode="auto">
          <a:xfrm>
            <a:off x="16317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3" name="AutoShape 55"/>
          <p:cNvSpPr>
            <a:spLocks/>
          </p:cNvSpPr>
          <p:nvPr/>
        </p:nvSpPr>
        <p:spPr bwMode="auto">
          <a:xfrm>
            <a:off x="157734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4" name="AutoShape 56"/>
          <p:cNvSpPr>
            <a:spLocks/>
          </p:cNvSpPr>
          <p:nvPr/>
        </p:nvSpPr>
        <p:spPr bwMode="auto">
          <a:xfrm>
            <a:off x="155813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5" name="AutoShape 57"/>
          <p:cNvSpPr>
            <a:spLocks/>
          </p:cNvSpPr>
          <p:nvPr/>
        </p:nvSpPr>
        <p:spPr bwMode="auto">
          <a:xfrm>
            <a:off x="15049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6" name="AutoShape 58"/>
          <p:cNvSpPr>
            <a:spLocks/>
          </p:cNvSpPr>
          <p:nvPr/>
        </p:nvSpPr>
        <p:spPr bwMode="auto">
          <a:xfrm>
            <a:off x="14857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7" name="AutoShape 59"/>
          <p:cNvSpPr>
            <a:spLocks/>
          </p:cNvSpPr>
          <p:nvPr/>
        </p:nvSpPr>
        <p:spPr bwMode="auto">
          <a:xfrm>
            <a:off x="143129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8" name="AutoShape 60"/>
          <p:cNvSpPr>
            <a:spLocks/>
          </p:cNvSpPr>
          <p:nvPr/>
        </p:nvSpPr>
        <p:spPr bwMode="auto">
          <a:xfrm>
            <a:off x="141208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9" name="AutoShape 61"/>
          <p:cNvSpPr>
            <a:spLocks/>
          </p:cNvSpPr>
          <p:nvPr/>
        </p:nvSpPr>
        <p:spPr bwMode="auto">
          <a:xfrm>
            <a:off x="208407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0" name="AutoShape 62"/>
          <p:cNvSpPr>
            <a:spLocks/>
          </p:cNvSpPr>
          <p:nvPr/>
        </p:nvSpPr>
        <p:spPr bwMode="auto">
          <a:xfrm>
            <a:off x="206486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1" name="AutoShape 63"/>
          <p:cNvSpPr>
            <a:spLocks/>
          </p:cNvSpPr>
          <p:nvPr/>
        </p:nvSpPr>
        <p:spPr bwMode="auto">
          <a:xfrm>
            <a:off x="20104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2" name="AutoShape 64"/>
          <p:cNvSpPr>
            <a:spLocks/>
          </p:cNvSpPr>
          <p:nvPr/>
        </p:nvSpPr>
        <p:spPr bwMode="auto">
          <a:xfrm>
            <a:off x="19912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3" name="AutoShape 65"/>
          <p:cNvSpPr>
            <a:spLocks/>
          </p:cNvSpPr>
          <p:nvPr/>
        </p:nvSpPr>
        <p:spPr bwMode="auto">
          <a:xfrm>
            <a:off x="194056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4" name="AutoShape 66"/>
          <p:cNvSpPr>
            <a:spLocks/>
          </p:cNvSpPr>
          <p:nvPr/>
        </p:nvSpPr>
        <p:spPr bwMode="auto">
          <a:xfrm>
            <a:off x="192135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5" name="AutoShape 67"/>
          <p:cNvSpPr>
            <a:spLocks/>
          </p:cNvSpPr>
          <p:nvPr/>
        </p:nvSpPr>
        <p:spPr bwMode="auto">
          <a:xfrm>
            <a:off x="18669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6" name="AutoShape 68"/>
          <p:cNvSpPr>
            <a:spLocks/>
          </p:cNvSpPr>
          <p:nvPr/>
        </p:nvSpPr>
        <p:spPr bwMode="auto">
          <a:xfrm>
            <a:off x="18476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7" name="AutoShape 69"/>
          <p:cNvSpPr>
            <a:spLocks/>
          </p:cNvSpPr>
          <p:nvPr/>
        </p:nvSpPr>
        <p:spPr bwMode="auto">
          <a:xfrm>
            <a:off x="17945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8" name="AutoShape 70"/>
          <p:cNvSpPr>
            <a:spLocks/>
          </p:cNvSpPr>
          <p:nvPr/>
        </p:nvSpPr>
        <p:spPr bwMode="auto">
          <a:xfrm>
            <a:off x="17753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9" name="AutoShape 71"/>
          <p:cNvSpPr>
            <a:spLocks/>
          </p:cNvSpPr>
          <p:nvPr/>
        </p:nvSpPr>
        <p:spPr bwMode="auto">
          <a:xfrm>
            <a:off x="17208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0" name="AutoShape 72"/>
          <p:cNvSpPr>
            <a:spLocks/>
          </p:cNvSpPr>
          <p:nvPr/>
        </p:nvSpPr>
        <p:spPr bwMode="auto">
          <a:xfrm>
            <a:off x="17016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1" name="AutoShape 73"/>
          <p:cNvSpPr>
            <a:spLocks/>
          </p:cNvSpPr>
          <p:nvPr/>
        </p:nvSpPr>
        <p:spPr bwMode="auto">
          <a:xfrm>
            <a:off x="16510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2" name="AutoShape 74"/>
          <p:cNvSpPr>
            <a:spLocks/>
          </p:cNvSpPr>
          <p:nvPr/>
        </p:nvSpPr>
        <p:spPr bwMode="auto">
          <a:xfrm>
            <a:off x="16317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3" name="AutoShape 75"/>
          <p:cNvSpPr>
            <a:spLocks/>
          </p:cNvSpPr>
          <p:nvPr/>
        </p:nvSpPr>
        <p:spPr bwMode="auto">
          <a:xfrm>
            <a:off x="157734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4" name="AutoShape 76"/>
          <p:cNvSpPr>
            <a:spLocks/>
          </p:cNvSpPr>
          <p:nvPr/>
        </p:nvSpPr>
        <p:spPr bwMode="auto">
          <a:xfrm>
            <a:off x="155813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5" name="AutoShape 77"/>
          <p:cNvSpPr>
            <a:spLocks/>
          </p:cNvSpPr>
          <p:nvPr/>
        </p:nvSpPr>
        <p:spPr bwMode="auto">
          <a:xfrm>
            <a:off x="15049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6" name="AutoShape 78"/>
          <p:cNvSpPr>
            <a:spLocks/>
          </p:cNvSpPr>
          <p:nvPr/>
        </p:nvSpPr>
        <p:spPr bwMode="auto">
          <a:xfrm>
            <a:off x="14857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7" name="AutoShape 79"/>
          <p:cNvSpPr>
            <a:spLocks/>
          </p:cNvSpPr>
          <p:nvPr/>
        </p:nvSpPr>
        <p:spPr bwMode="auto">
          <a:xfrm>
            <a:off x="143129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8" name="AutoShape 80"/>
          <p:cNvSpPr>
            <a:spLocks/>
          </p:cNvSpPr>
          <p:nvPr/>
        </p:nvSpPr>
        <p:spPr bwMode="auto">
          <a:xfrm>
            <a:off x="141208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9" name="AutoShape 81"/>
          <p:cNvSpPr>
            <a:spLocks/>
          </p:cNvSpPr>
          <p:nvPr/>
        </p:nvSpPr>
        <p:spPr bwMode="auto">
          <a:xfrm>
            <a:off x="208534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0" name="AutoShape 82"/>
          <p:cNvSpPr>
            <a:spLocks/>
          </p:cNvSpPr>
          <p:nvPr/>
        </p:nvSpPr>
        <p:spPr bwMode="auto">
          <a:xfrm>
            <a:off x="206613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1" name="AutoShape 83"/>
          <p:cNvSpPr>
            <a:spLocks/>
          </p:cNvSpPr>
          <p:nvPr/>
        </p:nvSpPr>
        <p:spPr bwMode="auto">
          <a:xfrm>
            <a:off x="20116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2" name="AutoShape 84"/>
          <p:cNvSpPr>
            <a:spLocks/>
          </p:cNvSpPr>
          <p:nvPr/>
        </p:nvSpPr>
        <p:spPr bwMode="auto">
          <a:xfrm>
            <a:off x="19924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3" name="AutoShape 85"/>
          <p:cNvSpPr>
            <a:spLocks/>
          </p:cNvSpPr>
          <p:nvPr/>
        </p:nvSpPr>
        <p:spPr bwMode="auto">
          <a:xfrm>
            <a:off x="194183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4" name="AutoShape 86"/>
          <p:cNvSpPr>
            <a:spLocks/>
          </p:cNvSpPr>
          <p:nvPr/>
        </p:nvSpPr>
        <p:spPr bwMode="auto">
          <a:xfrm>
            <a:off x="192262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5" name="AutoShape 87"/>
          <p:cNvSpPr>
            <a:spLocks/>
          </p:cNvSpPr>
          <p:nvPr/>
        </p:nvSpPr>
        <p:spPr bwMode="auto">
          <a:xfrm>
            <a:off x="18681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6" name="AutoShape 88"/>
          <p:cNvSpPr>
            <a:spLocks/>
          </p:cNvSpPr>
          <p:nvPr/>
        </p:nvSpPr>
        <p:spPr bwMode="auto">
          <a:xfrm>
            <a:off x="18489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7" name="AutoShape 89"/>
          <p:cNvSpPr>
            <a:spLocks/>
          </p:cNvSpPr>
          <p:nvPr/>
        </p:nvSpPr>
        <p:spPr bwMode="auto">
          <a:xfrm>
            <a:off x="17957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8" name="AutoShape 90"/>
          <p:cNvSpPr>
            <a:spLocks/>
          </p:cNvSpPr>
          <p:nvPr/>
        </p:nvSpPr>
        <p:spPr bwMode="auto">
          <a:xfrm>
            <a:off x="17765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9" name="AutoShape 91"/>
          <p:cNvSpPr>
            <a:spLocks/>
          </p:cNvSpPr>
          <p:nvPr/>
        </p:nvSpPr>
        <p:spPr bwMode="auto">
          <a:xfrm>
            <a:off x="17221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0" name="AutoShape 92"/>
          <p:cNvSpPr>
            <a:spLocks/>
          </p:cNvSpPr>
          <p:nvPr/>
        </p:nvSpPr>
        <p:spPr bwMode="auto">
          <a:xfrm>
            <a:off x="17029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1" name="AutoShape 93"/>
          <p:cNvSpPr>
            <a:spLocks/>
          </p:cNvSpPr>
          <p:nvPr/>
        </p:nvSpPr>
        <p:spPr bwMode="auto">
          <a:xfrm>
            <a:off x="16522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2" name="AutoShape 94"/>
          <p:cNvSpPr>
            <a:spLocks/>
          </p:cNvSpPr>
          <p:nvPr/>
        </p:nvSpPr>
        <p:spPr bwMode="auto">
          <a:xfrm>
            <a:off x="16330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3" name="AutoShape 95"/>
          <p:cNvSpPr>
            <a:spLocks/>
          </p:cNvSpPr>
          <p:nvPr/>
        </p:nvSpPr>
        <p:spPr bwMode="auto">
          <a:xfrm>
            <a:off x="157861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4" name="AutoShape 96"/>
          <p:cNvSpPr>
            <a:spLocks/>
          </p:cNvSpPr>
          <p:nvPr/>
        </p:nvSpPr>
        <p:spPr bwMode="auto">
          <a:xfrm>
            <a:off x="155940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5" name="AutoShape 97"/>
          <p:cNvSpPr>
            <a:spLocks/>
          </p:cNvSpPr>
          <p:nvPr/>
        </p:nvSpPr>
        <p:spPr bwMode="auto">
          <a:xfrm>
            <a:off x="15062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6" name="AutoShape 98"/>
          <p:cNvSpPr>
            <a:spLocks/>
          </p:cNvSpPr>
          <p:nvPr/>
        </p:nvSpPr>
        <p:spPr bwMode="auto">
          <a:xfrm>
            <a:off x="14870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7" name="AutoShape 99"/>
          <p:cNvSpPr>
            <a:spLocks/>
          </p:cNvSpPr>
          <p:nvPr/>
        </p:nvSpPr>
        <p:spPr bwMode="auto">
          <a:xfrm>
            <a:off x="143256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8" name="AutoShape 100"/>
          <p:cNvSpPr>
            <a:spLocks/>
          </p:cNvSpPr>
          <p:nvPr/>
        </p:nvSpPr>
        <p:spPr bwMode="auto">
          <a:xfrm>
            <a:off x="141335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9" name="AutoShape 101"/>
          <p:cNvSpPr>
            <a:spLocks/>
          </p:cNvSpPr>
          <p:nvPr/>
        </p:nvSpPr>
        <p:spPr bwMode="auto">
          <a:xfrm>
            <a:off x="33893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0" name="AutoShape 102"/>
          <p:cNvSpPr>
            <a:spLocks/>
          </p:cNvSpPr>
          <p:nvPr/>
        </p:nvSpPr>
        <p:spPr bwMode="auto">
          <a:xfrm>
            <a:off x="31877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1" name="AutoShape 103"/>
          <p:cNvSpPr>
            <a:spLocks/>
          </p:cNvSpPr>
          <p:nvPr/>
        </p:nvSpPr>
        <p:spPr bwMode="auto">
          <a:xfrm>
            <a:off x="41259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2" name="AutoShape 104"/>
          <p:cNvSpPr>
            <a:spLocks/>
          </p:cNvSpPr>
          <p:nvPr/>
        </p:nvSpPr>
        <p:spPr bwMode="auto">
          <a:xfrm>
            <a:off x="39243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3" name="AutoShape 105"/>
          <p:cNvSpPr>
            <a:spLocks/>
          </p:cNvSpPr>
          <p:nvPr/>
        </p:nvSpPr>
        <p:spPr bwMode="auto">
          <a:xfrm>
            <a:off x="4849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4" name="AutoShape 106"/>
          <p:cNvSpPr>
            <a:spLocks/>
          </p:cNvSpPr>
          <p:nvPr/>
        </p:nvSpPr>
        <p:spPr bwMode="auto">
          <a:xfrm>
            <a:off x="4648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5" name="AutoShape 107"/>
          <p:cNvSpPr>
            <a:spLocks/>
          </p:cNvSpPr>
          <p:nvPr/>
        </p:nvSpPr>
        <p:spPr bwMode="auto">
          <a:xfrm>
            <a:off x="56245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6" name="AutoShape 108"/>
          <p:cNvSpPr>
            <a:spLocks/>
          </p:cNvSpPr>
          <p:nvPr/>
        </p:nvSpPr>
        <p:spPr bwMode="auto">
          <a:xfrm>
            <a:off x="54229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7" name="AutoShape 109"/>
          <p:cNvSpPr>
            <a:spLocks/>
          </p:cNvSpPr>
          <p:nvPr/>
        </p:nvSpPr>
        <p:spPr bwMode="auto">
          <a:xfrm>
            <a:off x="6335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8" name="AutoShape 110"/>
          <p:cNvSpPr>
            <a:spLocks/>
          </p:cNvSpPr>
          <p:nvPr/>
        </p:nvSpPr>
        <p:spPr bwMode="auto">
          <a:xfrm>
            <a:off x="6134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9" name="AutoShape 111"/>
          <p:cNvSpPr>
            <a:spLocks/>
          </p:cNvSpPr>
          <p:nvPr/>
        </p:nvSpPr>
        <p:spPr bwMode="auto">
          <a:xfrm>
            <a:off x="70723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0" name="AutoShape 112"/>
          <p:cNvSpPr>
            <a:spLocks/>
          </p:cNvSpPr>
          <p:nvPr/>
        </p:nvSpPr>
        <p:spPr bwMode="auto">
          <a:xfrm>
            <a:off x="68707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1" name="AutoShape 113"/>
          <p:cNvSpPr>
            <a:spLocks/>
          </p:cNvSpPr>
          <p:nvPr/>
        </p:nvSpPr>
        <p:spPr bwMode="auto">
          <a:xfrm>
            <a:off x="77962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2" name="AutoShape 114"/>
          <p:cNvSpPr>
            <a:spLocks/>
          </p:cNvSpPr>
          <p:nvPr/>
        </p:nvSpPr>
        <p:spPr bwMode="auto">
          <a:xfrm>
            <a:off x="75946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3" name="AutoShape 115"/>
          <p:cNvSpPr>
            <a:spLocks/>
          </p:cNvSpPr>
          <p:nvPr/>
        </p:nvSpPr>
        <p:spPr bwMode="auto">
          <a:xfrm>
            <a:off x="8532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4" name="AutoShape 116"/>
          <p:cNvSpPr>
            <a:spLocks/>
          </p:cNvSpPr>
          <p:nvPr/>
        </p:nvSpPr>
        <p:spPr bwMode="auto">
          <a:xfrm>
            <a:off x="8331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5" name="AutoShape 117"/>
          <p:cNvSpPr>
            <a:spLocks/>
          </p:cNvSpPr>
          <p:nvPr/>
        </p:nvSpPr>
        <p:spPr bwMode="auto">
          <a:xfrm>
            <a:off x="92821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6" name="AutoShape 118"/>
          <p:cNvSpPr>
            <a:spLocks/>
          </p:cNvSpPr>
          <p:nvPr/>
        </p:nvSpPr>
        <p:spPr bwMode="auto">
          <a:xfrm>
            <a:off x="90805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7" name="AutoShape 119"/>
          <p:cNvSpPr>
            <a:spLocks/>
          </p:cNvSpPr>
          <p:nvPr/>
        </p:nvSpPr>
        <p:spPr bwMode="auto">
          <a:xfrm>
            <a:off x="10018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8" name="AutoShape 120"/>
          <p:cNvSpPr>
            <a:spLocks/>
          </p:cNvSpPr>
          <p:nvPr/>
        </p:nvSpPr>
        <p:spPr bwMode="auto">
          <a:xfrm>
            <a:off x="9817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9" name="AutoShape 121"/>
          <p:cNvSpPr>
            <a:spLocks/>
          </p:cNvSpPr>
          <p:nvPr/>
        </p:nvSpPr>
        <p:spPr bwMode="auto">
          <a:xfrm>
            <a:off x="33639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0" name="AutoShape 122"/>
          <p:cNvSpPr>
            <a:spLocks/>
          </p:cNvSpPr>
          <p:nvPr/>
        </p:nvSpPr>
        <p:spPr bwMode="auto">
          <a:xfrm>
            <a:off x="31623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1" name="AutoShape 123"/>
          <p:cNvSpPr>
            <a:spLocks/>
          </p:cNvSpPr>
          <p:nvPr/>
        </p:nvSpPr>
        <p:spPr bwMode="auto">
          <a:xfrm>
            <a:off x="41005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2" name="AutoShape 124"/>
          <p:cNvSpPr>
            <a:spLocks/>
          </p:cNvSpPr>
          <p:nvPr/>
        </p:nvSpPr>
        <p:spPr bwMode="auto">
          <a:xfrm>
            <a:off x="38989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3" name="AutoShape 125"/>
          <p:cNvSpPr>
            <a:spLocks/>
          </p:cNvSpPr>
          <p:nvPr/>
        </p:nvSpPr>
        <p:spPr bwMode="auto">
          <a:xfrm>
            <a:off x="4824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4" name="AutoShape 126"/>
          <p:cNvSpPr>
            <a:spLocks/>
          </p:cNvSpPr>
          <p:nvPr/>
        </p:nvSpPr>
        <p:spPr bwMode="auto">
          <a:xfrm>
            <a:off x="4622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5" name="AutoShape 127"/>
          <p:cNvSpPr>
            <a:spLocks/>
          </p:cNvSpPr>
          <p:nvPr/>
        </p:nvSpPr>
        <p:spPr bwMode="auto">
          <a:xfrm>
            <a:off x="55991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6" name="AutoShape 128"/>
          <p:cNvSpPr>
            <a:spLocks/>
          </p:cNvSpPr>
          <p:nvPr/>
        </p:nvSpPr>
        <p:spPr bwMode="auto">
          <a:xfrm>
            <a:off x="53975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7" name="AutoShape 129"/>
          <p:cNvSpPr>
            <a:spLocks/>
          </p:cNvSpPr>
          <p:nvPr/>
        </p:nvSpPr>
        <p:spPr bwMode="auto">
          <a:xfrm>
            <a:off x="6310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8" name="AutoShape 130"/>
          <p:cNvSpPr>
            <a:spLocks/>
          </p:cNvSpPr>
          <p:nvPr/>
        </p:nvSpPr>
        <p:spPr bwMode="auto">
          <a:xfrm>
            <a:off x="6108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9" name="AutoShape 131"/>
          <p:cNvSpPr>
            <a:spLocks/>
          </p:cNvSpPr>
          <p:nvPr/>
        </p:nvSpPr>
        <p:spPr bwMode="auto">
          <a:xfrm>
            <a:off x="70469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0" name="AutoShape 132"/>
          <p:cNvSpPr>
            <a:spLocks/>
          </p:cNvSpPr>
          <p:nvPr/>
        </p:nvSpPr>
        <p:spPr bwMode="auto">
          <a:xfrm>
            <a:off x="68453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1" name="AutoShape 133"/>
          <p:cNvSpPr>
            <a:spLocks/>
          </p:cNvSpPr>
          <p:nvPr/>
        </p:nvSpPr>
        <p:spPr bwMode="auto">
          <a:xfrm>
            <a:off x="77708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2" name="AutoShape 134"/>
          <p:cNvSpPr>
            <a:spLocks/>
          </p:cNvSpPr>
          <p:nvPr/>
        </p:nvSpPr>
        <p:spPr bwMode="auto">
          <a:xfrm>
            <a:off x="75692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3" name="AutoShape 135"/>
          <p:cNvSpPr>
            <a:spLocks/>
          </p:cNvSpPr>
          <p:nvPr/>
        </p:nvSpPr>
        <p:spPr bwMode="auto">
          <a:xfrm>
            <a:off x="8507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4" name="AutoShape 136"/>
          <p:cNvSpPr>
            <a:spLocks/>
          </p:cNvSpPr>
          <p:nvPr/>
        </p:nvSpPr>
        <p:spPr bwMode="auto">
          <a:xfrm>
            <a:off x="8305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5" name="AutoShape 137"/>
          <p:cNvSpPr>
            <a:spLocks/>
          </p:cNvSpPr>
          <p:nvPr/>
        </p:nvSpPr>
        <p:spPr bwMode="auto">
          <a:xfrm>
            <a:off x="92567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6" name="AutoShape 138"/>
          <p:cNvSpPr>
            <a:spLocks/>
          </p:cNvSpPr>
          <p:nvPr/>
        </p:nvSpPr>
        <p:spPr bwMode="auto">
          <a:xfrm>
            <a:off x="90551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7" name="AutoShape 139"/>
          <p:cNvSpPr>
            <a:spLocks/>
          </p:cNvSpPr>
          <p:nvPr/>
        </p:nvSpPr>
        <p:spPr bwMode="auto">
          <a:xfrm>
            <a:off x="9993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8" name="AutoShape 140"/>
          <p:cNvSpPr>
            <a:spLocks/>
          </p:cNvSpPr>
          <p:nvPr/>
        </p:nvSpPr>
        <p:spPr bwMode="auto">
          <a:xfrm>
            <a:off x="9791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9" name="AutoShape 141"/>
          <p:cNvSpPr>
            <a:spLocks/>
          </p:cNvSpPr>
          <p:nvPr/>
        </p:nvSpPr>
        <p:spPr bwMode="auto">
          <a:xfrm>
            <a:off x="33639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0" name="AutoShape 142"/>
          <p:cNvSpPr>
            <a:spLocks/>
          </p:cNvSpPr>
          <p:nvPr/>
        </p:nvSpPr>
        <p:spPr bwMode="auto">
          <a:xfrm>
            <a:off x="31623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1" name="AutoShape 143"/>
          <p:cNvSpPr>
            <a:spLocks/>
          </p:cNvSpPr>
          <p:nvPr/>
        </p:nvSpPr>
        <p:spPr bwMode="auto">
          <a:xfrm>
            <a:off x="41005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2" name="AutoShape 144"/>
          <p:cNvSpPr>
            <a:spLocks/>
          </p:cNvSpPr>
          <p:nvPr/>
        </p:nvSpPr>
        <p:spPr bwMode="auto">
          <a:xfrm>
            <a:off x="38989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3" name="AutoShape 145"/>
          <p:cNvSpPr>
            <a:spLocks/>
          </p:cNvSpPr>
          <p:nvPr/>
        </p:nvSpPr>
        <p:spPr bwMode="auto">
          <a:xfrm>
            <a:off x="4824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4" name="AutoShape 146"/>
          <p:cNvSpPr>
            <a:spLocks/>
          </p:cNvSpPr>
          <p:nvPr/>
        </p:nvSpPr>
        <p:spPr bwMode="auto">
          <a:xfrm>
            <a:off x="4622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5" name="AutoShape 147"/>
          <p:cNvSpPr>
            <a:spLocks/>
          </p:cNvSpPr>
          <p:nvPr/>
        </p:nvSpPr>
        <p:spPr bwMode="auto">
          <a:xfrm>
            <a:off x="55991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6" name="AutoShape 148"/>
          <p:cNvSpPr>
            <a:spLocks/>
          </p:cNvSpPr>
          <p:nvPr/>
        </p:nvSpPr>
        <p:spPr bwMode="auto">
          <a:xfrm>
            <a:off x="53975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7" name="AutoShape 149"/>
          <p:cNvSpPr>
            <a:spLocks/>
          </p:cNvSpPr>
          <p:nvPr/>
        </p:nvSpPr>
        <p:spPr bwMode="auto">
          <a:xfrm>
            <a:off x="6310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8" name="AutoShape 150"/>
          <p:cNvSpPr>
            <a:spLocks/>
          </p:cNvSpPr>
          <p:nvPr/>
        </p:nvSpPr>
        <p:spPr bwMode="auto">
          <a:xfrm>
            <a:off x="6108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9" name="AutoShape 151"/>
          <p:cNvSpPr>
            <a:spLocks/>
          </p:cNvSpPr>
          <p:nvPr/>
        </p:nvSpPr>
        <p:spPr bwMode="auto">
          <a:xfrm>
            <a:off x="70469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0" name="AutoShape 152"/>
          <p:cNvSpPr>
            <a:spLocks/>
          </p:cNvSpPr>
          <p:nvPr/>
        </p:nvSpPr>
        <p:spPr bwMode="auto">
          <a:xfrm>
            <a:off x="68453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1" name="AutoShape 153"/>
          <p:cNvSpPr>
            <a:spLocks/>
          </p:cNvSpPr>
          <p:nvPr/>
        </p:nvSpPr>
        <p:spPr bwMode="auto">
          <a:xfrm>
            <a:off x="77708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2" name="AutoShape 154"/>
          <p:cNvSpPr>
            <a:spLocks/>
          </p:cNvSpPr>
          <p:nvPr/>
        </p:nvSpPr>
        <p:spPr bwMode="auto">
          <a:xfrm>
            <a:off x="75692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3" name="AutoShape 155"/>
          <p:cNvSpPr>
            <a:spLocks/>
          </p:cNvSpPr>
          <p:nvPr/>
        </p:nvSpPr>
        <p:spPr bwMode="auto">
          <a:xfrm>
            <a:off x="8507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4" name="AutoShape 156"/>
          <p:cNvSpPr>
            <a:spLocks/>
          </p:cNvSpPr>
          <p:nvPr/>
        </p:nvSpPr>
        <p:spPr bwMode="auto">
          <a:xfrm>
            <a:off x="8305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5" name="AutoShape 157"/>
          <p:cNvSpPr>
            <a:spLocks/>
          </p:cNvSpPr>
          <p:nvPr/>
        </p:nvSpPr>
        <p:spPr bwMode="auto">
          <a:xfrm>
            <a:off x="92567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6" name="AutoShape 158"/>
          <p:cNvSpPr>
            <a:spLocks/>
          </p:cNvSpPr>
          <p:nvPr/>
        </p:nvSpPr>
        <p:spPr bwMode="auto">
          <a:xfrm>
            <a:off x="90551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7" name="AutoShape 159"/>
          <p:cNvSpPr>
            <a:spLocks/>
          </p:cNvSpPr>
          <p:nvPr/>
        </p:nvSpPr>
        <p:spPr bwMode="auto">
          <a:xfrm>
            <a:off x="9993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8" name="AutoShape 160"/>
          <p:cNvSpPr>
            <a:spLocks/>
          </p:cNvSpPr>
          <p:nvPr/>
        </p:nvSpPr>
        <p:spPr bwMode="auto">
          <a:xfrm>
            <a:off x="9791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9" name="AutoShape 161"/>
          <p:cNvSpPr>
            <a:spLocks/>
          </p:cNvSpPr>
          <p:nvPr/>
        </p:nvSpPr>
        <p:spPr bwMode="auto">
          <a:xfrm>
            <a:off x="33639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0" name="AutoShape 162"/>
          <p:cNvSpPr>
            <a:spLocks/>
          </p:cNvSpPr>
          <p:nvPr/>
        </p:nvSpPr>
        <p:spPr bwMode="auto">
          <a:xfrm>
            <a:off x="31623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1" name="AutoShape 163"/>
          <p:cNvSpPr>
            <a:spLocks/>
          </p:cNvSpPr>
          <p:nvPr/>
        </p:nvSpPr>
        <p:spPr bwMode="auto">
          <a:xfrm>
            <a:off x="41005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2" name="AutoShape 164"/>
          <p:cNvSpPr>
            <a:spLocks/>
          </p:cNvSpPr>
          <p:nvPr/>
        </p:nvSpPr>
        <p:spPr bwMode="auto">
          <a:xfrm>
            <a:off x="38989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3" name="AutoShape 165"/>
          <p:cNvSpPr>
            <a:spLocks/>
          </p:cNvSpPr>
          <p:nvPr/>
        </p:nvSpPr>
        <p:spPr bwMode="auto">
          <a:xfrm>
            <a:off x="4824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4" name="AutoShape 166"/>
          <p:cNvSpPr>
            <a:spLocks/>
          </p:cNvSpPr>
          <p:nvPr/>
        </p:nvSpPr>
        <p:spPr bwMode="auto">
          <a:xfrm>
            <a:off x="4622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5" name="AutoShape 167"/>
          <p:cNvSpPr>
            <a:spLocks/>
          </p:cNvSpPr>
          <p:nvPr/>
        </p:nvSpPr>
        <p:spPr bwMode="auto">
          <a:xfrm>
            <a:off x="55991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6" name="AutoShape 168"/>
          <p:cNvSpPr>
            <a:spLocks/>
          </p:cNvSpPr>
          <p:nvPr/>
        </p:nvSpPr>
        <p:spPr bwMode="auto">
          <a:xfrm>
            <a:off x="53975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7" name="AutoShape 169"/>
          <p:cNvSpPr>
            <a:spLocks/>
          </p:cNvSpPr>
          <p:nvPr/>
        </p:nvSpPr>
        <p:spPr bwMode="auto">
          <a:xfrm>
            <a:off x="6310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8" name="AutoShape 170"/>
          <p:cNvSpPr>
            <a:spLocks/>
          </p:cNvSpPr>
          <p:nvPr/>
        </p:nvSpPr>
        <p:spPr bwMode="auto">
          <a:xfrm>
            <a:off x="6108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9" name="AutoShape 171"/>
          <p:cNvSpPr>
            <a:spLocks/>
          </p:cNvSpPr>
          <p:nvPr/>
        </p:nvSpPr>
        <p:spPr bwMode="auto">
          <a:xfrm>
            <a:off x="70469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0" name="AutoShape 172"/>
          <p:cNvSpPr>
            <a:spLocks/>
          </p:cNvSpPr>
          <p:nvPr/>
        </p:nvSpPr>
        <p:spPr bwMode="auto">
          <a:xfrm>
            <a:off x="68453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1" name="AutoShape 173"/>
          <p:cNvSpPr>
            <a:spLocks/>
          </p:cNvSpPr>
          <p:nvPr/>
        </p:nvSpPr>
        <p:spPr bwMode="auto">
          <a:xfrm>
            <a:off x="77708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2" name="AutoShape 174"/>
          <p:cNvSpPr>
            <a:spLocks/>
          </p:cNvSpPr>
          <p:nvPr/>
        </p:nvSpPr>
        <p:spPr bwMode="auto">
          <a:xfrm>
            <a:off x="75692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3" name="AutoShape 175"/>
          <p:cNvSpPr>
            <a:spLocks/>
          </p:cNvSpPr>
          <p:nvPr/>
        </p:nvSpPr>
        <p:spPr bwMode="auto">
          <a:xfrm>
            <a:off x="8507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4" name="AutoShape 176"/>
          <p:cNvSpPr>
            <a:spLocks/>
          </p:cNvSpPr>
          <p:nvPr/>
        </p:nvSpPr>
        <p:spPr bwMode="auto">
          <a:xfrm>
            <a:off x="8305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5" name="AutoShape 177"/>
          <p:cNvSpPr>
            <a:spLocks/>
          </p:cNvSpPr>
          <p:nvPr/>
        </p:nvSpPr>
        <p:spPr bwMode="auto">
          <a:xfrm>
            <a:off x="92567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6" name="AutoShape 178"/>
          <p:cNvSpPr>
            <a:spLocks/>
          </p:cNvSpPr>
          <p:nvPr/>
        </p:nvSpPr>
        <p:spPr bwMode="auto">
          <a:xfrm>
            <a:off x="90551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7" name="AutoShape 179"/>
          <p:cNvSpPr>
            <a:spLocks/>
          </p:cNvSpPr>
          <p:nvPr/>
        </p:nvSpPr>
        <p:spPr bwMode="auto">
          <a:xfrm>
            <a:off x="9993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8" name="AutoShape 180"/>
          <p:cNvSpPr>
            <a:spLocks/>
          </p:cNvSpPr>
          <p:nvPr/>
        </p:nvSpPr>
        <p:spPr bwMode="auto">
          <a:xfrm>
            <a:off x="9791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9" name="AutoShape 181"/>
          <p:cNvSpPr>
            <a:spLocks/>
          </p:cNvSpPr>
          <p:nvPr/>
        </p:nvSpPr>
        <p:spPr bwMode="auto">
          <a:xfrm>
            <a:off x="33639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0" name="AutoShape 182"/>
          <p:cNvSpPr>
            <a:spLocks/>
          </p:cNvSpPr>
          <p:nvPr/>
        </p:nvSpPr>
        <p:spPr bwMode="auto">
          <a:xfrm>
            <a:off x="31623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1" name="AutoShape 183"/>
          <p:cNvSpPr>
            <a:spLocks/>
          </p:cNvSpPr>
          <p:nvPr/>
        </p:nvSpPr>
        <p:spPr bwMode="auto">
          <a:xfrm>
            <a:off x="41005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2" name="AutoShape 184"/>
          <p:cNvSpPr>
            <a:spLocks/>
          </p:cNvSpPr>
          <p:nvPr/>
        </p:nvSpPr>
        <p:spPr bwMode="auto">
          <a:xfrm>
            <a:off x="38989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3" name="AutoShape 185"/>
          <p:cNvSpPr>
            <a:spLocks/>
          </p:cNvSpPr>
          <p:nvPr/>
        </p:nvSpPr>
        <p:spPr bwMode="auto">
          <a:xfrm>
            <a:off x="4824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4" name="AutoShape 186"/>
          <p:cNvSpPr>
            <a:spLocks/>
          </p:cNvSpPr>
          <p:nvPr/>
        </p:nvSpPr>
        <p:spPr bwMode="auto">
          <a:xfrm>
            <a:off x="4622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5" name="AutoShape 187"/>
          <p:cNvSpPr>
            <a:spLocks/>
          </p:cNvSpPr>
          <p:nvPr/>
        </p:nvSpPr>
        <p:spPr bwMode="auto">
          <a:xfrm>
            <a:off x="55991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6" name="AutoShape 188"/>
          <p:cNvSpPr>
            <a:spLocks/>
          </p:cNvSpPr>
          <p:nvPr/>
        </p:nvSpPr>
        <p:spPr bwMode="auto">
          <a:xfrm>
            <a:off x="53975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7" name="AutoShape 189"/>
          <p:cNvSpPr>
            <a:spLocks/>
          </p:cNvSpPr>
          <p:nvPr/>
        </p:nvSpPr>
        <p:spPr bwMode="auto">
          <a:xfrm>
            <a:off x="6310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8" name="AutoShape 190"/>
          <p:cNvSpPr>
            <a:spLocks/>
          </p:cNvSpPr>
          <p:nvPr/>
        </p:nvSpPr>
        <p:spPr bwMode="auto">
          <a:xfrm>
            <a:off x="6108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9" name="AutoShape 191"/>
          <p:cNvSpPr>
            <a:spLocks/>
          </p:cNvSpPr>
          <p:nvPr/>
        </p:nvSpPr>
        <p:spPr bwMode="auto">
          <a:xfrm>
            <a:off x="70469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0" name="AutoShape 192"/>
          <p:cNvSpPr>
            <a:spLocks/>
          </p:cNvSpPr>
          <p:nvPr/>
        </p:nvSpPr>
        <p:spPr bwMode="auto">
          <a:xfrm>
            <a:off x="68453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1" name="AutoShape 193"/>
          <p:cNvSpPr>
            <a:spLocks/>
          </p:cNvSpPr>
          <p:nvPr/>
        </p:nvSpPr>
        <p:spPr bwMode="auto">
          <a:xfrm>
            <a:off x="77708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2" name="AutoShape 194"/>
          <p:cNvSpPr>
            <a:spLocks/>
          </p:cNvSpPr>
          <p:nvPr/>
        </p:nvSpPr>
        <p:spPr bwMode="auto">
          <a:xfrm>
            <a:off x="75692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3" name="AutoShape 195"/>
          <p:cNvSpPr>
            <a:spLocks/>
          </p:cNvSpPr>
          <p:nvPr/>
        </p:nvSpPr>
        <p:spPr bwMode="auto">
          <a:xfrm>
            <a:off x="8507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4" name="AutoShape 196"/>
          <p:cNvSpPr>
            <a:spLocks/>
          </p:cNvSpPr>
          <p:nvPr/>
        </p:nvSpPr>
        <p:spPr bwMode="auto">
          <a:xfrm>
            <a:off x="8305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5" name="AutoShape 197"/>
          <p:cNvSpPr>
            <a:spLocks/>
          </p:cNvSpPr>
          <p:nvPr/>
        </p:nvSpPr>
        <p:spPr bwMode="auto">
          <a:xfrm>
            <a:off x="92567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6" name="AutoShape 198"/>
          <p:cNvSpPr>
            <a:spLocks/>
          </p:cNvSpPr>
          <p:nvPr/>
        </p:nvSpPr>
        <p:spPr bwMode="auto">
          <a:xfrm>
            <a:off x="90551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7" name="AutoShape 199"/>
          <p:cNvSpPr>
            <a:spLocks/>
          </p:cNvSpPr>
          <p:nvPr/>
        </p:nvSpPr>
        <p:spPr bwMode="auto">
          <a:xfrm>
            <a:off x="9993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8" name="AutoShape 200"/>
          <p:cNvSpPr>
            <a:spLocks/>
          </p:cNvSpPr>
          <p:nvPr/>
        </p:nvSpPr>
        <p:spPr bwMode="auto">
          <a:xfrm>
            <a:off x="9791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9" name="AutoShape 201"/>
          <p:cNvSpPr>
            <a:spLocks/>
          </p:cNvSpPr>
          <p:nvPr/>
        </p:nvSpPr>
        <p:spPr bwMode="auto">
          <a:xfrm>
            <a:off x="1363663" y="839788"/>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Market </a:t>
            </a:r>
            <a:r>
              <a:rPr lang="en-US" sz="9200" b="1" dirty="0" smtClean="0">
                <a:solidFill>
                  <a:srgbClr val="4D4D4D"/>
                </a:solidFill>
                <a:latin typeface="Aleo" panose="020F0502020204030203" pitchFamily="34" charset="0"/>
                <a:ea typeface="Aleo Regular" charset="0"/>
                <a:cs typeface="Aleo Regular" charset="0"/>
                <a:sym typeface="Aleo Regular" charset="0"/>
              </a:rPr>
              <a:t>analysis</a:t>
            </a:r>
            <a:endParaRPr lang="en-US" dirty="0"/>
          </a:p>
        </p:txBody>
      </p:sp>
      <p:sp>
        <p:nvSpPr>
          <p:cNvPr id="114890" name="AutoShape 202"/>
          <p:cNvSpPr>
            <a:spLocks/>
          </p:cNvSpPr>
          <p:nvPr/>
        </p:nvSpPr>
        <p:spPr bwMode="auto">
          <a:xfrm>
            <a:off x="5613400" y="10439399"/>
            <a:ext cx="5308600" cy="26112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defRPr/>
            </a:pPr>
            <a:r>
              <a:rPr lang="en-US" sz="30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that’s 16 dogs for every 100 people!</a:t>
            </a:r>
            <a:endParaRPr lang="en-US" sz="3200" dirty="0"/>
          </a:p>
        </p:txBody>
      </p:sp>
      <p:sp>
        <p:nvSpPr>
          <p:cNvPr id="114891" name="AutoShape 203"/>
          <p:cNvSpPr>
            <a:spLocks/>
          </p:cNvSpPr>
          <p:nvPr/>
        </p:nvSpPr>
        <p:spPr bwMode="auto">
          <a:xfrm>
            <a:off x="16243300" y="10439400"/>
            <a:ext cx="5308600" cy="21792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of a whopping $6.02 billion pet industry was spent on dogs alone in 2009. </a:t>
            </a:r>
          </a:p>
        </p:txBody>
      </p:sp>
      <p:sp>
        <p:nvSpPr>
          <p:cNvPr id="114892" name="AutoShape 204"/>
          <p:cNvSpPr>
            <a:spLocks/>
          </p:cNvSpPr>
          <p:nvPr/>
        </p:nvSpPr>
        <p:spPr bwMode="auto">
          <a:xfrm>
            <a:off x="3005138" y="1021715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smtClean="0">
                <a:solidFill>
                  <a:srgbClr val="4D4D4D"/>
                </a:solidFill>
                <a:latin typeface="Aleo" panose="020F0502020204030203" pitchFamily="34" charset="0"/>
                <a:ea typeface="Aleo Regular" charset="0"/>
                <a:cs typeface="Aleo Regular" charset="0"/>
                <a:sym typeface="Aleo Regular" charset="0"/>
              </a:rPr>
              <a:t>36%</a:t>
            </a:r>
            <a:endParaRPr lang="en-US" dirty="0"/>
          </a:p>
        </p:txBody>
      </p:sp>
      <p:sp>
        <p:nvSpPr>
          <p:cNvPr id="114893" name="AutoShape 205"/>
          <p:cNvSpPr>
            <a:spLocks/>
          </p:cNvSpPr>
          <p:nvPr/>
        </p:nvSpPr>
        <p:spPr bwMode="auto">
          <a:xfrm>
            <a:off x="13639800" y="1021080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4D4D4D"/>
                </a:solidFill>
                <a:latin typeface="Aleo" panose="020F0502020204030203" pitchFamily="34" charset="0"/>
                <a:ea typeface="Aleo Regular" charset="0"/>
                <a:cs typeface="Aleo Regular" charset="0"/>
                <a:sym typeface="Aleo Regular" charset="0"/>
              </a:rPr>
              <a:t>60%</a:t>
            </a:r>
            <a:endParaRPr lang="en-US" dirty="0"/>
          </a:p>
        </p:txBody>
      </p:sp>
      <p:sp>
        <p:nvSpPr>
          <p:cNvPr id="114894" name="AutoShape 206"/>
          <p:cNvSpPr>
            <a:spLocks/>
          </p:cNvSpPr>
          <p:nvPr/>
        </p:nvSpPr>
        <p:spPr bwMode="auto">
          <a:xfrm>
            <a:off x="598712" y="11449050"/>
            <a:ext cx="4760688"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households own dogs</a:t>
            </a:r>
            <a:endParaRPr lang="en-US" dirty="0"/>
          </a:p>
        </p:txBody>
      </p:sp>
      <p:sp>
        <p:nvSpPr>
          <p:cNvPr id="114895" name="AutoShape 207"/>
          <p:cNvSpPr>
            <a:spLocks/>
          </p:cNvSpPr>
          <p:nvPr/>
        </p:nvSpPr>
        <p:spPr bwMode="auto">
          <a:xfrm>
            <a:off x="11471920" y="11442700"/>
            <a:ext cx="450468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industry spend</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209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08" name="AutoShape 52"/>
          <p:cNvSpPr>
            <a:spLocks/>
          </p:cNvSpPr>
          <p:nvPr/>
        </p:nvSpPr>
        <p:spPr bwMode="auto">
          <a:xfrm>
            <a:off x="1379538" y="844550"/>
            <a:ext cx="1376479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Asia-Pacific market</a:t>
            </a:r>
            <a:endParaRPr lang="en-US" dirty="0"/>
          </a:p>
        </p:txBody>
      </p:sp>
      <p:sp>
        <p:nvSpPr>
          <p:cNvPr id="96309" name="Line 53"/>
          <p:cNvSpPr>
            <a:spLocks noChangeShapeType="1"/>
          </p:cNvSpPr>
          <p:nvPr/>
        </p:nvSpPr>
        <p:spPr bwMode="auto">
          <a:xfrm flipV="1">
            <a:off x="3744913" y="3970338"/>
            <a:ext cx="0" cy="7586662"/>
          </a:xfrm>
          <a:prstGeom prst="line">
            <a:avLst/>
          </a:prstGeom>
          <a:noFill/>
          <a:ln w="63500" cap="flat" cmpd="sng">
            <a:solidFill>
              <a:srgbClr val="B7B7B7"/>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6310" name="AutoShape 54"/>
          <p:cNvSpPr>
            <a:spLocks/>
          </p:cNvSpPr>
          <p:nvPr/>
        </p:nvSpPr>
        <p:spPr bwMode="auto">
          <a:xfrm>
            <a:off x="3611563" y="38973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1" name="AutoShape 55"/>
          <p:cNvSpPr>
            <a:spLocks/>
          </p:cNvSpPr>
          <p:nvPr/>
        </p:nvSpPr>
        <p:spPr bwMode="auto">
          <a:xfrm>
            <a:off x="3617913" y="630612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2" name="AutoShape 56"/>
          <p:cNvSpPr>
            <a:spLocks/>
          </p:cNvSpPr>
          <p:nvPr/>
        </p:nvSpPr>
        <p:spPr bwMode="auto">
          <a:xfrm>
            <a:off x="1282700" y="4057650"/>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Australia</a:t>
            </a:r>
            <a:endParaRPr lang="en-US" dirty="0"/>
          </a:p>
        </p:txBody>
      </p:sp>
      <p:sp>
        <p:nvSpPr>
          <p:cNvPr id="96313" name="AutoShape 57"/>
          <p:cNvSpPr>
            <a:spLocks/>
          </p:cNvSpPr>
          <p:nvPr/>
        </p:nvSpPr>
        <p:spPr bwMode="auto">
          <a:xfrm>
            <a:off x="990600" y="3479800"/>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a:solidFill>
                  <a:srgbClr val="7B3B65"/>
                </a:solidFill>
                <a:latin typeface="Aleo" panose="020F0502020204030203" pitchFamily="34" charset="0"/>
                <a:ea typeface="Aleo Regular" charset="0"/>
                <a:cs typeface="Aleo Regular" charset="0"/>
                <a:sym typeface="Aleo Regular" charset="0"/>
              </a:rPr>
              <a:t>$</a:t>
            </a:r>
            <a:r>
              <a:rPr lang="en-US" sz="3600" b="1" dirty="0" smtClean="0">
                <a:solidFill>
                  <a:srgbClr val="7B3B65"/>
                </a:solidFill>
                <a:latin typeface="Aleo" panose="020F0502020204030203" pitchFamily="34" charset="0"/>
                <a:ea typeface="Aleo Regular" charset="0"/>
                <a:cs typeface="Aleo Regular" charset="0"/>
                <a:sym typeface="Aleo Regular" charset="0"/>
              </a:rPr>
              <a:t>1,056</a:t>
            </a:r>
            <a:endParaRPr lang="en-US" dirty="0"/>
          </a:p>
        </p:txBody>
      </p:sp>
      <p:sp>
        <p:nvSpPr>
          <p:cNvPr id="96314" name="AutoShape 58"/>
          <p:cNvSpPr>
            <a:spLocks/>
          </p:cNvSpPr>
          <p:nvPr/>
        </p:nvSpPr>
        <p:spPr bwMode="auto">
          <a:xfrm>
            <a:off x="3617913" y="880100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E5942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5" name="AutoShape 59"/>
          <p:cNvSpPr>
            <a:spLocks/>
          </p:cNvSpPr>
          <p:nvPr/>
        </p:nvSpPr>
        <p:spPr bwMode="auto">
          <a:xfrm>
            <a:off x="3617913" y="11343828"/>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374B5D"/>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6" name="AutoShape 60"/>
          <p:cNvSpPr>
            <a:spLocks/>
          </p:cNvSpPr>
          <p:nvPr/>
        </p:nvSpPr>
        <p:spPr bwMode="auto">
          <a:xfrm>
            <a:off x="804958" y="6460108"/>
            <a:ext cx="20525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New Zealand</a:t>
            </a:r>
            <a:endParaRPr lang="en-US" dirty="0"/>
          </a:p>
        </p:txBody>
      </p:sp>
      <p:sp>
        <p:nvSpPr>
          <p:cNvPr id="96317" name="AutoShape 61"/>
          <p:cNvSpPr>
            <a:spLocks/>
          </p:cNvSpPr>
          <p:nvPr/>
        </p:nvSpPr>
        <p:spPr bwMode="auto">
          <a:xfrm>
            <a:off x="939800" y="588860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5CBEB6"/>
                </a:solidFill>
                <a:latin typeface="Aleo" panose="020F0502020204030203" pitchFamily="34" charset="0"/>
                <a:ea typeface="Aleo Regular" charset="0"/>
                <a:cs typeface="Aleo Regular" charset="0"/>
                <a:sym typeface="Aleo Regular" charset="0"/>
              </a:rPr>
              <a:t>$1,571</a:t>
            </a:r>
            <a:endParaRPr lang="en-US" dirty="0"/>
          </a:p>
        </p:txBody>
      </p:sp>
      <p:sp>
        <p:nvSpPr>
          <p:cNvPr id="96318" name="AutoShape 62"/>
          <p:cNvSpPr>
            <a:spLocks/>
          </p:cNvSpPr>
          <p:nvPr/>
        </p:nvSpPr>
        <p:spPr bwMode="auto">
          <a:xfrm>
            <a:off x="1320800" y="8980388"/>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Japan</a:t>
            </a:r>
            <a:endParaRPr lang="en-US" dirty="0"/>
          </a:p>
        </p:txBody>
      </p:sp>
      <p:sp>
        <p:nvSpPr>
          <p:cNvPr id="96319" name="AutoShape 63"/>
          <p:cNvSpPr>
            <a:spLocks/>
          </p:cNvSpPr>
          <p:nvPr/>
        </p:nvSpPr>
        <p:spPr bwMode="auto">
          <a:xfrm>
            <a:off x="1028700" y="838348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E59428"/>
                </a:solidFill>
                <a:latin typeface="Aleo" panose="020F0502020204030203" pitchFamily="34" charset="0"/>
                <a:sym typeface="Aleo Regular" charset="0"/>
              </a:rPr>
              <a:t>50.8%</a:t>
            </a:r>
            <a:endParaRPr lang="en-US" dirty="0"/>
          </a:p>
        </p:txBody>
      </p:sp>
      <p:sp>
        <p:nvSpPr>
          <p:cNvPr id="96320" name="AutoShape 64"/>
          <p:cNvSpPr>
            <a:spLocks/>
          </p:cNvSpPr>
          <p:nvPr/>
        </p:nvSpPr>
        <p:spPr bwMode="auto">
          <a:xfrm>
            <a:off x="804958" y="11533956"/>
            <a:ext cx="21414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dog care</a:t>
            </a:r>
            <a:endParaRPr lang="en-US" dirty="0"/>
          </a:p>
        </p:txBody>
      </p:sp>
      <p:sp>
        <p:nvSpPr>
          <p:cNvPr id="96321" name="AutoShape 65"/>
          <p:cNvSpPr>
            <a:spLocks/>
          </p:cNvSpPr>
          <p:nvPr/>
        </p:nvSpPr>
        <p:spPr bwMode="auto">
          <a:xfrm>
            <a:off x="1028700" y="10962456"/>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374B5D"/>
                </a:solidFill>
                <a:latin typeface="Aleo" panose="020F0502020204030203" pitchFamily="34" charset="0"/>
                <a:ea typeface="Aleo Regular" charset="0"/>
                <a:cs typeface="Aleo Regular" charset="0"/>
                <a:sym typeface="Aleo Regular" charset="0"/>
              </a:rPr>
              <a:t>43.8%</a:t>
            </a:r>
            <a:endParaRPr lang="en-US" dirty="0"/>
          </a:p>
        </p:txBody>
      </p:sp>
      <p:sp>
        <p:nvSpPr>
          <p:cNvPr id="96322" name="AutoShape 66"/>
          <p:cNvSpPr>
            <a:spLocks/>
          </p:cNvSpPr>
          <p:nvPr/>
        </p:nvSpPr>
        <p:spPr bwMode="auto">
          <a:xfrm>
            <a:off x="4508500" y="3464992"/>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spend on their pet</a:t>
            </a:r>
            <a:endParaRPr lang="en-US" dirty="0"/>
          </a:p>
        </p:txBody>
      </p:sp>
      <p:sp>
        <p:nvSpPr>
          <p:cNvPr id="96323" name="AutoShape 67"/>
          <p:cNvSpPr>
            <a:spLocks/>
          </p:cNvSpPr>
          <p:nvPr/>
        </p:nvSpPr>
        <p:spPr bwMode="auto">
          <a:xfrm>
            <a:off x="4533900" y="5710808"/>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spend on their pet</a:t>
            </a:r>
            <a:endParaRPr lang="en-US" dirty="0"/>
          </a:p>
        </p:txBody>
      </p:sp>
      <p:sp>
        <p:nvSpPr>
          <p:cNvPr id="96324" name="AutoShape 68"/>
          <p:cNvSpPr>
            <a:spLocks/>
          </p:cNvSpPr>
          <p:nvPr/>
        </p:nvSpPr>
        <p:spPr bwMode="auto">
          <a:xfrm>
            <a:off x="4546600" y="8366937"/>
            <a:ext cx="6057900" cy="1023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Japan’s share of Asia-Pacific market</a:t>
            </a:r>
            <a:endParaRPr lang="en-US" dirty="0"/>
          </a:p>
        </p:txBody>
      </p:sp>
      <p:sp>
        <p:nvSpPr>
          <p:cNvPr id="96329" name="AutoShape 73"/>
          <p:cNvSpPr>
            <a:spLocks/>
          </p:cNvSpPr>
          <p:nvPr/>
        </p:nvSpPr>
        <p:spPr bwMode="auto">
          <a:xfrm>
            <a:off x="4508500" y="10823376"/>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sym typeface="Lato Light" panose="020F0302020204030203" pitchFamily="34" charset="0"/>
              </a:rPr>
              <a:t>share of total Asia Pacific  market</a:t>
            </a:r>
            <a:endParaRPr lang="en-US" dirty="0"/>
          </a:p>
        </p:txBody>
      </p:sp>
      <p:sp>
        <p:nvSpPr>
          <p:cNvPr id="78" name="Freeform 266"/>
          <p:cNvSpPr>
            <a:spLocks/>
          </p:cNvSpPr>
          <p:nvPr/>
        </p:nvSpPr>
        <p:spPr bwMode="auto">
          <a:xfrm>
            <a:off x="21982652" y="12401290"/>
            <a:ext cx="665759" cy="760030"/>
          </a:xfrm>
          <a:custGeom>
            <a:avLst/>
            <a:gdLst>
              <a:gd name="T0" fmla="*/ 0 w 138"/>
              <a:gd name="T1" fmla="*/ 2147483647 h 157"/>
              <a:gd name="T2" fmla="*/ 2147483647 w 138"/>
              <a:gd name="T3" fmla="*/ 2147483647 h 157"/>
              <a:gd name="T4" fmla="*/ 2147483647 w 138"/>
              <a:gd name="T5" fmla="*/ 2147483647 h 157"/>
              <a:gd name="T6" fmla="*/ 2147483647 w 138"/>
              <a:gd name="T7" fmla="*/ 2147483647 h 157"/>
              <a:gd name="T8" fmla="*/ 2147483647 w 138"/>
              <a:gd name="T9" fmla="*/ 2147483647 h 157"/>
              <a:gd name="T10" fmla="*/ 2147483647 w 138"/>
              <a:gd name="T11" fmla="*/ 2147483647 h 157"/>
              <a:gd name="T12" fmla="*/ 2147483647 w 138"/>
              <a:gd name="T13" fmla="*/ 0 h 157"/>
              <a:gd name="T14" fmla="*/ 2147483647 w 138"/>
              <a:gd name="T15" fmla="*/ 2147483647 h 157"/>
              <a:gd name="T16" fmla="*/ 2147483647 w 138"/>
              <a:gd name="T17" fmla="*/ 2147483647 h 157"/>
              <a:gd name="T18" fmla="*/ 2147483647 w 138"/>
              <a:gd name="T19" fmla="*/ 2147483647 h 157"/>
              <a:gd name="T20" fmla="*/ 2147483647 w 138"/>
              <a:gd name="T21" fmla="*/ 2147483647 h 157"/>
              <a:gd name="T22" fmla="*/ 2147483647 w 138"/>
              <a:gd name="T23" fmla="*/ 2147483647 h 157"/>
              <a:gd name="T24" fmla="*/ 2147483647 w 138"/>
              <a:gd name="T25" fmla="*/ 2147483647 h 157"/>
              <a:gd name="T26" fmla="*/ 2147483647 w 138"/>
              <a:gd name="T27" fmla="*/ 2147483647 h 157"/>
              <a:gd name="T28" fmla="*/ 2147483647 w 138"/>
              <a:gd name="T29" fmla="*/ 2147483647 h 157"/>
              <a:gd name="T30" fmla="*/ 2147483647 w 138"/>
              <a:gd name="T31" fmla="*/ 2147483647 h 157"/>
              <a:gd name="T32" fmla="*/ 2147483647 w 138"/>
              <a:gd name="T33" fmla="*/ 2147483647 h 157"/>
              <a:gd name="T34" fmla="*/ 0 w 138"/>
              <a:gd name="T35" fmla="*/ 2147483647 h 1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38" h="157">
                <a:moveTo>
                  <a:pt x="0" y="133"/>
                </a:moveTo>
                <a:lnTo>
                  <a:pt x="18" y="97"/>
                </a:lnTo>
                <a:lnTo>
                  <a:pt x="30" y="79"/>
                </a:lnTo>
                <a:lnTo>
                  <a:pt x="66" y="60"/>
                </a:lnTo>
                <a:lnTo>
                  <a:pt x="78" y="54"/>
                </a:lnTo>
                <a:lnTo>
                  <a:pt x="90" y="30"/>
                </a:lnTo>
                <a:lnTo>
                  <a:pt x="102" y="0"/>
                </a:lnTo>
                <a:lnTo>
                  <a:pt x="114" y="12"/>
                </a:lnTo>
                <a:lnTo>
                  <a:pt x="138" y="18"/>
                </a:lnTo>
                <a:lnTo>
                  <a:pt x="138" y="36"/>
                </a:lnTo>
                <a:lnTo>
                  <a:pt x="114" y="54"/>
                </a:lnTo>
                <a:lnTo>
                  <a:pt x="102" y="67"/>
                </a:lnTo>
                <a:lnTo>
                  <a:pt x="78" y="91"/>
                </a:lnTo>
                <a:lnTo>
                  <a:pt x="72" y="115"/>
                </a:lnTo>
                <a:lnTo>
                  <a:pt x="66" y="151"/>
                </a:lnTo>
                <a:lnTo>
                  <a:pt x="36" y="157"/>
                </a:lnTo>
                <a:lnTo>
                  <a:pt x="18" y="151"/>
                </a:lnTo>
                <a:lnTo>
                  <a:pt x="0" y="133"/>
                </a:lnTo>
                <a:close/>
              </a:path>
            </a:pathLst>
          </a:custGeom>
          <a:solidFill>
            <a:srgbClr val="76CEC5"/>
          </a:solidFill>
          <a:ln w="25400">
            <a:solidFill>
              <a:schemeClr val="bg1"/>
            </a:solidFill>
            <a:round/>
            <a:headEnd/>
            <a:tailEnd/>
          </a:ln>
        </p:spPr>
        <p:txBody>
          <a:bodyPr/>
          <a:lstStyle/>
          <a:p>
            <a:endParaRPr lang="en-AU"/>
          </a:p>
        </p:txBody>
      </p:sp>
      <p:sp>
        <p:nvSpPr>
          <p:cNvPr id="79" name="Freeform 267"/>
          <p:cNvSpPr>
            <a:spLocks/>
          </p:cNvSpPr>
          <p:nvPr/>
        </p:nvSpPr>
        <p:spPr bwMode="auto">
          <a:xfrm>
            <a:off x="22560037" y="11717854"/>
            <a:ext cx="465442" cy="748246"/>
          </a:xfrm>
          <a:custGeom>
            <a:avLst/>
            <a:gdLst>
              <a:gd name="T0" fmla="*/ 2147483647 w 96"/>
              <a:gd name="T1" fmla="*/ 2147483647 h 156"/>
              <a:gd name="T2" fmla="*/ 2147483647 w 96"/>
              <a:gd name="T3" fmla="*/ 2147483647 h 156"/>
              <a:gd name="T4" fmla="*/ 2147483647 w 96"/>
              <a:gd name="T5" fmla="*/ 2147483647 h 156"/>
              <a:gd name="T6" fmla="*/ 0 w 96"/>
              <a:gd name="T7" fmla="*/ 0 h 156"/>
              <a:gd name="T8" fmla="*/ 2147483647 w 96"/>
              <a:gd name="T9" fmla="*/ 2147483647 h 156"/>
              <a:gd name="T10" fmla="*/ 2147483647 w 96"/>
              <a:gd name="T11" fmla="*/ 2147483647 h 156"/>
              <a:gd name="T12" fmla="*/ 2147483647 w 96"/>
              <a:gd name="T13" fmla="*/ 2147483647 h 156"/>
              <a:gd name="T14" fmla="*/ 2147483647 w 96"/>
              <a:gd name="T15" fmla="*/ 2147483647 h 156"/>
              <a:gd name="T16" fmla="*/ 2147483647 w 96"/>
              <a:gd name="T17" fmla="*/ 2147483647 h 156"/>
              <a:gd name="T18" fmla="*/ 2147483647 w 96"/>
              <a:gd name="T19" fmla="*/ 2147483647 h 156"/>
              <a:gd name="T20" fmla="*/ 2147483647 w 96"/>
              <a:gd name="T21" fmla="*/ 2147483647 h 156"/>
              <a:gd name="T22" fmla="*/ 2147483647 w 96"/>
              <a:gd name="T23" fmla="*/ 2147483647 h 156"/>
              <a:gd name="T24" fmla="*/ 2147483647 w 96"/>
              <a:gd name="T25" fmla="*/ 2147483647 h 156"/>
              <a:gd name="T26" fmla="*/ 2147483647 w 96"/>
              <a:gd name="T27" fmla="*/ 2147483647 h 156"/>
              <a:gd name="T28" fmla="*/ 2147483647 w 96"/>
              <a:gd name="T29" fmla="*/ 2147483647 h 156"/>
              <a:gd name="T30" fmla="*/ 2147483647 w 96"/>
              <a:gd name="T31" fmla="*/ 2147483647 h 156"/>
              <a:gd name="T32" fmla="*/ 2147483647 w 96"/>
              <a:gd name="T33" fmla="*/ 2147483647 h 156"/>
              <a:gd name="T34" fmla="*/ 2147483647 w 96"/>
              <a:gd name="T35" fmla="*/ 2147483647 h 15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6" h="156">
                <a:moveTo>
                  <a:pt x="6" y="108"/>
                </a:moveTo>
                <a:lnTo>
                  <a:pt x="24" y="78"/>
                </a:lnTo>
                <a:lnTo>
                  <a:pt x="24" y="54"/>
                </a:lnTo>
                <a:lnTo>
                  <a:pt x="0" y="0"/>
                </a:lnTo>
                <a:lnTo>
                  <a:pt x="30" y="12"/>
                </a:lnTo>
                <a:lnTo>
                  <a:pt x="30" y="42"/>
                </a:lnTo>
                <a:lnTo>
                  <a:pt x="42" y="60"/>
                </a:lnTo>
                <a:lnTo>
                  <a:pt x="60" y="78"/>
                </a:lnTo>
                <a:lnTo>
                  <a:pt x="84" y="66"/>
                </a:lnTo>
                <a:lnTo>
                  <a:pt x="96" y="78"/>
                </a:lnTo>
                <a:lnTo>
                  <a:pt x="90" y="90"/>
                </a:lnTo>
                <a:lnTo>
                  <a:pt x="78" y="102"/>
                </a:lnTo>
                <a:lnTo>
                  <a:pt x="66" y="114"/>
                </a:lnTo>
                <a:lnTo>
                  <a:pt x="60" y="132"/>
                </a:lnTo>
                <a:lnTo>
                  <a:pt x="42" y="156"/>
                </a:lnTo>
                <a:lnTo>
                  <a:pt x="24" y="144"/>
                </a:lnTo>
                <a:lnTo>
                  <a:pt x="30" y="126"/>
                </a:lnTo>
                <a:lnTo>
                  <a:pt x="6" y="108"/>
                </a:lnTo>
                <a:close/>
              </a:path>
            </a:pathLst>
          </a:custGeom>
          <a:solidFill>
            <a:srgbClr val="76CEC5"/>
          </a:solidFill>
          <a:ln w="25400">
            <a:solidFill>
              <a:schemeClr val="bg1"/>
            </a:solidFill>
            <a:round/>
            <a:headEnd/>
            <a:tailEnd/>
          </a:ln>
        </p:spPr>
        <p:txBody>
          <a:bodyPr/>
          <a:lstStyle/>
          <a:p>
            <a:endParaRPr lang="en-AU"/>
          </a:p>
        </p:txBody>
      </p:sp>
      <p:sp>
        <p:nvSpPr>
          <p:cNvPr id="80" name="Freeform 268"/>
          <p:cNvSpPr>
            <a:spLocks/>
          </p:cNvSpPr>
          <p:nvPr/>
        </p:nvSpPr>
        <p:spPr bwMode="auto">
          <a:xfrm>
            <a:off x="17057200" y="9390639"/>
            <a:ext cx="3670521" cy="2786767"/>
          </a:xfrm>
          <a:custGeom>
            <a:avLst/>
            <a:gdLst>
              <a:gd name="T0" fmla="*/ 2147483647 w 757"/>
              <a:gd name="T1" fmla="*/ 2147483647 h 577"/>
              <a:gd name="T2" fmla="*/ 2147483647 w 757"/>
              <a:gd name="T3" fmla="*/ 2147483647 h 577"/>
              <a:gd name="T4" fmla="*/ 0 w 757"/>
              <a:gd name="T5" fmla="*/ 2147483647 h 577"/>
              <a:gd name="T6" fmla="*/ 2147483647 w 757"/>
              <a:gd name="T7" fmla="*/ 2147483647 h 577"/>
              <a:gd name="T8" fmla="*/ 2147483647 w 757"/>
              <a:gd name="T9" fmla="*/ 2147483647 h 577"/>
              <a:gd name="T10" fmla="*/ 2147483647 w 757"/>
              <a:gd name="T11" fmla="*/ 2147483647 h 577"/>
              <a:gd name="T12" fmla="*/ 2147483647 w 757"/>
              <a:gd name="T13" fmla="*/ 2147483647 h 577"/>
              <a:gd name="T14" fmla="*/ 2147483647 w 757"/>
              <a:gd name="T15" fmla="*/ 2147483647 h 577"/>
              <a:gd name="T16" fmla="*/ 2147483647 w 757"/>
              <a:gd name="T17" fmla="*/ 2147483647 h 577"/>
              <a:gd name="T18" fmla="*/ 2147483647 w 757"/>
              <a:gd name="T19" fmla="*/ 2147483647 h 577"/>
              <a:gd name="T20" fmla="*/ 2147483647 w 757"/>
              <a:gd name="T21" fmla="*/ 0 h 577"/>
              <a:gd name="T22" fmla="*/ 2147483647 w 757"/>
              <a:gd name="T23" fmla="*/ 2147483647 h 577"/>
              <a:gd name="T24" fmla="*/ 2147483647 w 757"/>
              <a:gd name="T25" fmla="*/ 2147483647 h 577"/>
              <a:gd name="T26" fmla="*/ 2147483647 w 757"/>
              <a:gd name="T27" fmla="*/ 2147483647 h 577"/>
              <a:gd name="T28" fmla="*/ 2147483647 w 757"/>
              <a:gd name="T29" fmla="*/ 2147483647 h 577"/>
              <a:gd name="T30" fmla="*/ 2147483647 w 757"/>
              <a:gd name="T31" fmla="*/ 2147483647 h 577"/>
              <a:gd name="T32" fmla="*/ 2147483647 w 757"/>
              <a:gd name="T33" fmla="*/ 2147483647 h 577"/>
              <a:gd name="T34" fmla="*/ 2147483647 w 757"/>
              <a:gd name="T35" fmla="*/ 2147483647 h 577"/>
              <a:gd name="T36" fmla="*/ 2147483647 w 757"/>
              <a:gd name="T37" fmla="*/ 2147483647 h 577"/>
              <a:gd name="T38" fmla="*/ 2147483647 w 757"/>
              <a:gd name="T39" fmla="*/ 2147483647 h 577"/>
              <a:gd name="T40" fmla="*/ 2147483647 w 757"/>
              <a:gd name="T41" fmla="*/ 2147483647 h 577"/>
              <a:gd name="T42" fmla="*/ 2147483647 w 757"/>
              <a:gd name="T43" fmla="*/ 2147483647 h 577"/>
              <a:gd name="T44" fmla="*/ 2147483647 w 757"/>
              <a:gd name="T45" fmla="*/ 2147483647 h 577"/>
              <a:gd name="T46" fmla="*/ 2147483647 w 757"/>
              <a:gd name="T47" fmla="*/ 2147483647 h 577"/>
              <a:gd name="T48" fmla="*/ 2147483647 w 757"/>
              <a:gd name="T49" fmla="*/ 2147483647 h 577"/>
              <a:gd name="T50" fmla="*/ 2147483647 w 757"/>
              <a:gd name="T51" fmla="*/ 2147483647 h 577"/>
              <a:gd name="T52" fmla="*/ 2147483647 w 757"/>
              <a:gd name="T53" fmla="*/ 2147483647 h 577"/>
              <a:gd name="T54" fmla="*/ 2147483647 w 757"/>
              <a:gd name="T55" fmla="*/ 2147483647 h 577"/>
              <a:gd name="T56" fmla="*/ 2147483647 w 757"/>
              <a:gd name="T57" fmla="*/ 2147483647 h 577"/>
              <a:gd name="T58" fmla="*/ 2147483647 w 757"/>
              <a:gd name="T59" fmla="*/ 2147483647 h 577"/>
              <a:gd name="T60" fmla="*/ 2147483647 w 757"/>
              <a:gd name="T61" fmla="*/ 2147483647 h 577"/>
              <a:gd name="T62" fmla="*/ 2147483647 w 757"/>
              <a:gd name="T63" fmla="*/ 2147483647 h 577"/>
              <a:gd name="T64" fmla="*/ 2147483647 w 757"/>
              <a:gd name="T65" fmla="*/ 2147483647 h 577"/>
              <a:gd name="T66" fmla="*/ 2147483647 w 757"/>
              <a:gd name="T67" fmla="*/ 2147483647 h 577"/>
              <a:gd name="T68" fmla="*/ 2147483647 w 757"/>
              <a:gd name="T69" fmla="*/ 2147483647 h 577"/>
              <a:gd name="T70" fmla="*/ 2147483647 w 757"/>
              <a:gd name="T71" fmla="*/ 2147483647 h 57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57" h="577">
                <a:moveTo>
                  <a:pt x="30" y="463"/>
                </a:moveTo>
                <a:lnTo>
                  <a:pt x="36" y="415"/>
                </a:lnTo>
                <a:lnTo>
                  <a:pt x="30" y="385"/>
                </a:lnTo>
                <a:lnTo>
                  <a:pt x="6" y="307"/>
                </a:lnTo>
                <a:lnTo>
                  <a:pt x="6" y="283"/>
                </a:lnTo>
                <a:lnTo>
                  <a:pt x="0" y="247"/>
                </a:lnTo>
                <a:lnTo>
                  <a:pt x="6" y="217"/>
                </a:lnTo>
                <a:lnTo>
                  <a:pt x="30" y="193"/>
                </a:lnTo>
                <a:lnTo>
                  <a:pt x="78" y="175"/>
                </a:lnTo>
                <a:lnTo>
                  <a:pt x="114" y="151"/>
                </a:lnTo>
                <a:lnTo>
                  <a:pt x="144" y="145"/>
                </a:lnTo>
                <a:lnTo>
                  <a:pt x="156" y="109"/>
                </a:lnTo>
                <a:lnTo>
                  <a:pt x="180" y="97"/>
                </a:lnTo>
                <a:lnTo>
                  <a:pt x="204" y="90"/>
                </a:lnTo>
                <a:lnTo>
                  <a:pt x="240" y="60"/>
                </a:lnTo>
                <a:lnTo>
                  <a:pt x="264" y="48"/>
                </a:lnTo>
                <a:lnTo>
                  <a:pt x="282" y="60"/>
                </a:lnTo>
                <a:lnTo>
                  <a:pt x="300" y="66"/>
                </a:lnTo>
                <a:lnTo>
                  <a:pt x="312" y="42"/>
                </a:lnTo>
                <a:lnTo>
                  <a:pt x="330" y="24"/>
                </a:lnTo>
                <a:lnTo>
                  <a:pt x="360" y="18"/>
                </a:lnTo>
                <a:lnTo>
                  <a:pt x="372" y="0"/>
                </a:lnTo>
                <a:lnTo>
                  <a:pt x="396" y="6"/>
                </a:lnTo>
                <a:lnTo>
                  <a:pt x="438" y="12"/>
                </a:lnTo>
                <a:lnTo>
                  <a:pt x="432" y="36"/>
                </a:lnTo>
                <a:lnTo>
                  <a:pt x="420" y="66"/>
                </a:lnTo>
                <a:lnTo>
                  <a:pt x="438" y="78"/>
                </a:lnTo>
                <a:lnTo>
                  <a:pt x="468" y="78"/>
                </a:lnTo>
                <a:lnTo>
                  <a:pt x="492" y="115"/>
                </a:lnTo>
                <a:lnTo>
                  <a:pt x="510" y="109"/>
                </a:lnTo>
                <a:lnTo>
                  <a:pt x="540" y="90"/>
                </a:lnTo>
                <a:lnTo>
                  <a:pt x="540" y="30"/>
                </a:lnTo>
                <a:lnTo>
                  <a:pt x="564" y="0"/>
                </a:lnTo>
                <a:lnTo>
                  <a:pt x="576" y="42"/>
                </a:lnTo>
                <a:lnTo>
                  <a:pt x="582" y="54"/>
                </a:lnTo>
                <a:lnTo>
                  <a:pt x="594" y="60"/>
                </a:lnTo>
                <a:lnTo>
                  <a:pt x="612" y="121"/>
                </a:lnTo>
                <a:lnTo>
                  <a:pt x="642" y="151"/>
                </a:lnTo>
                <a:lnTo>
                  <a:pt x="678" y="163"/>
                </a:lnTo>
                <a:lnTo>
                  <a:pt x="690" y="199"/>
                </a:lnTo>
                <a:lnTo>
                  <a:pt x="708" y="211"/>
                </a:lnTo>
                <a:lnTo>
                  <a:pt x="714" y="241"/>
                </a:lnTo>
                <a:lnTo>
                  <a:pt x="751" y="265"/>
                </a:lnTo>
                <a:lnTo>
                  <a:pt x="751" y="289"/>
                </a:lnTo>
                <a:lnTo>
                  <a:pt x="757" y="325"/>
                </a:lnTo>
                <a:lnTo>
                  <a:pt x="757" y="379"/>
                </a:lnTo>
                <a:lnTo>
                  <a:pt x="714" y="469"/>
                </a:lnTo>
                <a:lnTo>
                  <a:pt x="696" y="523"/>
                </a:lnTo>
                <a:lnTo>
                  <a:pt x="696" y="547"/>
                </a:lnTo>
                <a:lnTo>
                  <a:pt x="684" y="547"/>
                </a:lnTo>
                <a:lnTo>
                  <a:pt x="660" y="559"/>
                </a:lnTo>
                <a:lnTo>
                  <a:pt x="636" y="577"/>
                </a:lnTo>
                <a:lnTo>
                  <a:pt x="618" y="577"/>
                </a:lnTo>
                <a:lnTo>
                  <a:pt x="594" y="559"/>
                </a:lnTo>
                <a:lnTo>
                  <a:pt x="576" y="571"/>
                </a:lnTo>
                <a:lnTo>
                  <a:pt x="534" y="553"/>
                </a:lnTo>
                <a:lnTo>
                  <a:pt x="498" y="535"/>
                </a:lnTo>
                <a:lnTo>
                  <a:pt x="480" y="505"/>
                </a:lnTo>
                <a:lnTo>
                  <a:pt x="468" y="481"/>
                </a:lnTo>
                <a:lnTo>
                  <a:pt x="444" y="487"/>
                </a:lnTo>
                <a:lnTo>
                  <a:pt x="420" y="463"/>
                </a:lnTo>
                <a:lnTo>
                  <a:pt x="378" y="421"/>
                </a:lnTo>
                <a:lnTo>
                  <a:pt x="312" y="409"/>
                </a:lnTo>
                <a:lnTo>
                  <a:pt x="264" y="415"/>
                </a:lnTo>
                <a:lnTo>
                  <a:pt x="204" y="433"/>
                </a:lnTo>
                <a:lnTo>
                  <a:pt x="198" y="451"/>
                </a:lnTo>
                <a:lnTo>
                  <a:pt x="162" y="457"/>
                </a:lnTo>
                <a:lnTo>
                  <a:pt x="138" y="457"/>
                </a:lnTo>
                <a:lnTo>
                  <a:pt x="120" y="475"/>
                </a:lnTo>
                <a:lnTo>
                  <a:pt x="84" y="487"/>
                </a:lnTo>
                <a:lnTo>
                  <a:pt x="60" y="487"/>
                </a:lnTo>
                <a:lnTo>
                  <a:pt x="30" y="463"/>
                </a:lnTo>
                <a:close/>
              </a:path>
            </a:pathLst>
          </a:custGeom>
          <a:solidFill>
            <a:srgbClr val="7B3B65"/>
          </a:solidFill>
          <a:ln w="25400" cap="flat" cmpd="sng">
            <a:solidFill>
              <a:schemeClr val="bg1"/>
            </a:solidFill>
            <a:prstDash val="solid"/>
            <a:round/>
            <a:headEnd type="none" w="med" len="med"/>
            <a:tailEnd type="none" w="med" len="med"/>
          </a:ln>
          <a:effectLst/>
        </p:spPr>
        <p:txBody>
          <a:bodyPr/>
          <a:lstStyle/>
          <a:p>
            <a:endParaRPr lang="en-AU"/>
          </a:p>
        </p:txBody>
      </p:sp>
      <p:sp>
        <p:nvSpPr>
          <p:cNvPr id="81" name="Freeform 269"/>
          <p:cNvSpPr>
            <a:spLocks/>
          </p:cNvSpPr>
          <p:nvPr/>
        </p:nvSpPr>
        <p:spPr bwMode="auto">
          <a:xfrm>
            <a:off x="19938234" y="12342373"/>
            <a:ext cx="324045" cy="441879"/>
          </a:xfrm>
          <a:custGeom>
            <a:avLst/>
            <a:gdLst>
              <a:gd name="T0" fmla="*/ 0 w 66"/>
              <a:gd name="T1" fmla="*/ 2147483647 h 91"/>
              <a:gd name="T2" fmla="*/ 2147483647 w 66"/>
              <a:gd name="T3" fmla="*/ 2147483647 h 91"/>
              <a:gd name="T4" fmla="*/ 2147483647 w 66"/>
              <a:gd name="T5" fmla="*/ 2147483647 h 91"/>
              <a:gd name="T6" fmla="*/ 2147483647 w 66"/>
              <a:gd name="T7" fmla="*/ 2147483647 h 91"/>
              <a:gd name="T8" fmla="*/ 2147483647 w 66"/>
              <a:gd name="T9" fmla="*/ 2147483647 h 91"/>
              <a:gd name="T10" fmla="*/ 2147483647 w 66"/>
              <a:gd name="T11" fmla="*/ 2147483647 h 91"/>
              <a:gd name="T12" fmla="*/ 2147483647 w 66"/>
              <a:gd name="T13" fmla="*/ 0 h 91"/>
              <a:gd name="T14" fmla="*/ 2147483647 w 66"/>
              <a:gd name="T15" fmla="*/ 2147483647 h 91"/>
              <a:gd name="T16" fmla="*/ 0 w 66"/>
              <a:gd name="T17" fmla="*/ 2147483647 h 9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 h="91">
                <a:moveTo>
                  <a:pt x="0" y="18"/>
                </a:moveTo>
                <a:lnTo>
                  <a:pt x="12" y="48"/>
                </a:lnTo>
                <a:lnTo>
                  <a:pt x="18" y="72"/>
                </a:lnTo>
                <a:lnTo>
                  <a:pt x="36" y="91"/>
                </a:lnTo>
                <a:lnTo>
                  <a:pt x="48" y="66"/>
                </a:lnTo>
                <a:lnTo>
                  <a:pt x="66" y="30"/>
                </a:lnTo>
                <a:lnTo>
                  <a:pt x="66" y="0"/>
                </a:lnTo>
                <a:lnTo>
                  <a:pt x="42" y="12"/>
                </a:lnTo>
                <a:lnTo>
                  <a:pt x="0" y="18"/>
                </a:lnTo>
                <a:close/>
              </a:path>
            </a:pathLst>
          </a:custGeom>
          <a:solidFill>
            <a:srgbClr val="7B3B65"/>
          </a:solidFill>
          <a:ln w="25400">
            <a:solidFill>
              <a:schemeClr val="bg1"/>
            </a:solidFill>
            <a:round/>
            <a:headEnd/>
            <a:tailEnd/>
          </a:ln>
        </p:spPr>
        <p:txBody>
          <a:bodyPr/>
          <a:lstStyle/>
          <a:p>
            <a:endParaRPr lang="en-AU"/>
          </a:p>
        </p:txBody>
      </p:sp>
      <p:sp>
        <p:nvSpPr>
          <p:cNvPr id="82" name="Freeform 271"/>
          <p:cNvSpPr>
            <a:spLocks/>
          </p:cNvSpPr>
          <p:nvPr/>
        </p:nvSpPr>
        <p:spPr bwMode="auto">
          <a:xfrm>
            <a:off x="16821532" y="7711505"/>
            <a:ext cx="842510" cy="983914"/>
          </a:xfrm>
          <a:custGeom>
            <a:avLst/>
            <a:gdLst>
              <a:gd name="T0" fmla="*/ 2147483647 w 174"/>
              <a:gd name="T1" fmla="*/ 2147483647 h 204"/>
              <a:gd name="T2" fmla="*/ 0 w 174"/>
              <a:gd name="T3" fmla="*/ 2147483647 h 204"/>
              <a:gd name="T4" fmla="*/ 0 w 174"/>
              <a:gd name="T5" fmla="*/ 2147483647 h 204"/>
              <a:gd name="T6" fmla="*/ 2147483647 w 174"/>
              <a:gd name="T7" fmla="*/ 2147483647 h 204"/>
              <a:gd name="T8" fmla="*/ 2147483647 w 174"/>
              <a:gd name="T9" fmla="*/ 2147483647 h 204"/>
              <a:gd name="T10" fmla="*/ 2147483647 w 174"/>
              <a:gd name="T11" fmla="*/ 2147483647 h 204"/>
              <a:gd name="T12" fmla="*/ 2147483647 w 174"/>
              <a:gd name="T13" fmla="*/ 2147483647 h 204"/>
              <a:gd name="T14" fmla="*/ 2147483647 w 174"/>
              <a:gd name="T15" fmla="*/ 0 h 204"/>
              <a:gd name="T16" fmla="*/ 2147483647 w 174"/>
              <a:gd name="T17" fmla="*/ 2147483647 h 204"/>
              <a:gd name="T18" fmla="*/ 2147483647 w 174"/>
              <a:gd name="T19" fmla="*/ 2147483647 h 204"/>
              <a:gd name="T20" fmla="*/ 2147483647 w 174"/>
              <a:gd name="T21" fmla="*/ 2147483647 h 204"/>
              <a:gd name="T22" fmla="*/ 2147483647 w 174"/>
              <a:gd name="T23" fmla="*/ 2147483647 h 204"/>
              <a:gd name="T24" fmla="*/ 2147483647 w 174"/>
              <a:gd name="T25" fmla="*/ 2147483647 h 204"/>
              <a:gd name="T26" fmla="*/ 2147483647 w 174"/>
              <a:gd name="T27" fmla="*/ 2147483647 h 204"/>
              <a:gd name="T28" fmla="*/ 2147483647 w 174"/>
              <a:gd name="T29" fmla="*/ 2147483647 h 204"/>
              <a:gd name="T30" fmla="*/ 2147483647 w 174"/>
              <a:gd name="T31" fmla="*/ 2147483647 h 204"/>
              <a:gd name="T32" fmla="*/ 2147483647 w 174"/>
              <a:gd name="T33" fmla="*/ 2147483647 h 204"/>
              <a:gd name="T34" fmla="*/ 2147483647 w 174"/>
              <a:gd name="T35" fmla="*/ 2147483647 h 204"/>
              <a:gd name="T36" fmla="*/ 2147483647 w 174"/>
              <a:gd name="T37" fmla="*/ 2147483647 h 204"/>
              <a:gd name="T38" fmla="*/ 2147483647 w 174"/>
              <a:gd name="T39" fmla="*/ 2147483647 h 204"/>
              <a:gd name="T40" fmla="*/ 2147483647 w 174"/>
              <a:gd name="T41" fmla="*/ 2147483647 h 204"/>
              <a:gd name="T42" fmla="*/ 2147483647 w 174"/>
              <a:gd name="T43" fmla="*/ 2147483647 h 204"/>
              <a:gd name="T44" fmla="*/ 2147483647 w 174"/>
              <a:gd name="T45" fmla="*/ 2147483647 h 204"/>
              <a:gd name="T46" fmla="*/ 2147483647 w 174"/>
              <a:gd name="T47" fmla="*/ 2147483647 h 20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74" h="204">
                <a:moveTo>
                  <a:pt x="12" y="168"/>
                </a:moveTo>
                <a:lnTo>
                  <a:pt x="0" y="144"/>
                </a:lnTo>
                <a:lnTo>
                  <a:pt x="0" y="108"/>
                </a:lnTo>
                <a:lnTo>
                  <a:pt x="12" y="90"/>
                </a:lnTo>
                <a:lnTo>
                  <a:pt x="36" y="84"/>
                </a:lnTo>
                <a:lnTo>
                  <a:pt x="60" y="66"/>
                </a:lnTo>
                <a:lnTo>
                  <a:pt x="96" y="24"/>
                </a:lnTo>
                <a:lnTo>
                  <a:pt x="138" y="0"/>
                </a:lnTo>
                <a:lnTo>
                  <a:pt x="162" y="12"/>
                </a:lnTo>
                <a:lnTo>
                  <a:pt x="174" y="30"/>
                </a:lnTo>
                <a:lnTo>
                  <a:pt x="156" y="48"/>
                </a:lnTo>
                <a:lnTo>
                  <a:pt x="150" y="66"/>
                </a:lnTo>
                <a:lnTo>
                  <a:pt x="156" y="90"/>
                </a:lnTo>
                <a:lnTo>
                  <a:pt x="174" y="108"/>
                </a:lnTo>
                <a:lnTo>
                  <a:pt x="156" y="120"/>
                </a:lnTo>
                <a:lnTo>
                  <a:pt x="150" y="132"/>
                </a:lnTo>
                <a:lnTo>
                  <a:pt x="138" y="150"/>
                </a:lnTo>
                <a:lnTo>
                  <a:pt x="126" y="168"/>
                </a:lnTo>
                <a:lnTo>
                  <a:pt x="114" y="198"/>
                </a:lnTo>
                <a:lnTo>
                  <a:pt x="90" y="204"/>
                </a:lnTo>
                <a:lnTo>
                  <a:pt x="72" y="192"/>
                </a:lnTo>
                <a:lnTo>
                  <a:pt x="42" y="192"/>
                </a:lnTo>
                <a:lnTo>
                  <a:pt x="24" y="192"/>
                </a:lnTo>
                <a:lnTo>
                  <a:pt x="12" y="16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3" name="Freeform 274"/>
          <p:cNvSpPr>
            <a:spLocks/>
          </p:cNvSpPr>
          <p:nvPr/>
        </p:nvSpPr>
        <p:spPr bwMode="auto">
          <a:xfrm>
            <a:off x="17552102" y="8200517"/>
            <a:ext cx="524358" cy="642192"/>
          </a:xfrm>
          <a:custGeom>
            <a:avLst/>
            <a:gdLst>
              <a:gd name="T0" fmla="*/ 2147483647 w 108"/>
              <a:gd name="T1" fmla="*/ 2147483647 h 132"/>
              <a:gd name="T2" fmla="*/ 2147483647 w 108"/>
              <a:gd name="T3" fmla="*/ 2147483647 h 132"/>
              <a:gd name="T4" fmla="*/ 0 w 108"/>
              <a:gd name="T5" fmla="*/ 2147483647 h 132"/>
              <a:gd name="T6" fmla="*/ 2147483647 w 108"/>
              <a:gd name="T7" fmla="*/ 2147483647 h 132"/>
              <a:gd name="T8" fmla="*/ 2147483647 w 108"/>
              <a:gd name="T9" fmla="*/ 2147483647 h 132"/>
              <a:gd name="T10" fmla="*/ 2147483647 w 108"/>
              <a:gd name="T11" fmla="*/ 2147483647 h 132"/>
              <a:gd name="T12" fmla="*/ 2147483647 w 108"/>
              <a:gd name="T13" fmla="*/ 2147483647 h 132"/>
              <a:gd name="T14" fmla="*/ 2147483647 w 108"/>
              <a:gd name="T15" fmla="*/ 0 h 132"/>
              <a:gd name="T16" fmla="*/ 2147483647 w 108"/>
              <a:gd name="T17" fmla="*/ 2147483647 h 132"/>
              <a:gd name="T18" fmla="*/ 2147483647 w 108"/>
              <a:gd name="T19" fmla="*/ 2147483647 h 132"/>
              <a:gd name="T20" fmla="*/ 2147483647 w 108"/>
              <a:gd name="T21" fmla="*/ 2147483647 h 132"/>
              <a:gd name="T22" fmla="*/ 2147483647 w 108"/>
              <a:gd name="T23" fmla="*/ 2147483647 h 132"/>
              <a:gd name="T24" fmla="*/ 2147483647 w 108"/>
              <a:gd name="T25" fmla="*/ 2147483647 h 132"/>
              <a:gd name="T26" fmla="*/ 2147483647 w 108"/>
              <a:gd name="T27" fmla="*/ 2147483647 h 132"/>
              <a:gd name="T28" fmla="*/ 2147483647 w 108"/>
              <a:gd name="T29" fmla="*/ 2147483647 h 132"/>
              <a:gd name="T30" fmla="*/ 2147483647 w 108"/>
              <a:gd name="T31" fmla="*/ 2147483647 h 132"/>
              <a:gd name="T32" fmla="*/ 2147483647 w 108"/>
              <a:gd name="T33" fmla="*/ 2147483647 h 132"/>
              <a:gd name="T34" fmla="*/ 2147483647 w 108"/>
              <a:gd name="T35" fmla="*/ 2147483647 h 132"/>
              <a:gd name="T36" fmla="*/ 2147483647 w 108"/>
              <a:gd name="T37" fmla="*/ 2147483647 h 132"/>
              <a:gd name="T38" fmla="*/ 2147483647 w 108"/>
              <a:gd name="T39" fmla="*/ 2147483647 h 132"/>
              <a:gd name="T40" fmla="*/ 2147483647 w 108"/>
              <a:gd name="T41" fmla="*/ 2147483647 h 132"/>
              <a:gd name="T42" fmla="*/ 2147483647 w 108"/>
              <a:gd name="T43" fmla="*/ 2147483647 h 132"/>
              <a:gd name="T44" fmla="*/ 2147483647 w 108"/>
              <a:gd name="T45" fmla="*/ 2147483647 h 132"/>
              <a:gd name="T46" fmla="*/ 2147483647 w 108"/>
              <a:gd name="T47" fmla="*/ 2147483647 h 13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8" h="132">
                <a:moveTo>
                  <a:pt x="12" y="126"/>
                </a:moveTo>
                <a:lnTo>
                  <a:pt x="12" y="108"/>
                </a:lnTo>
                <a:lnTo>
                  <a:pt x="0" y="84"/>
                </a:lnTo>
                <a:lnTo>
                  <a:pt x="6" y="66"/>
                </a:lnTo>
                <a:lnTo>
                  <a:pt x="24" y="24"/>
                </a:lnTo>
                <a:lnTo>
                  <a:pt x="36" y="12"/>
                </a:lnTo>
                <a:lnTo>
                  <a:pt x="66" y="6"/>
                </a:lnTo>
                <a:lnTo>
                  <a:pt x="108" y="0"/>
                </a:lnTo>
                <a:lnTo>
                  <a:pt x="108" y="12"/>
                </a:lnTo>
                <a:lnTo>
                  <a:pt x="90" y="12"/>
                </a:lnTo>
                <a:lnTo>
                  <a:pt x="54" y="24"/>
                </a:lnTo>
                <a:lnTo>
                  <a:pt x="42" y="42"/>
                </a:lnTo>
                <a:lnTo>
                  <a:pt x="84" y="42"/>
                </a:lnTo>
                <a:lnTo>
                  <a:pt x="90" y="60"/>
                </a:lnTo>
                <a:lnTo>
                  <a:pt x="78" y="66"/>
                </a:lnTo>
                <a:lnTo>
                  <a:pt x="66" y="78"/>
                </a:lnTo>
                <a:lnTo>
                  <a:pt x="90" y="102"/>
                </a:lnTo>
                <a:lnTo>
                  <a:pt x="96" y="126"/>
                </a:lnTo>
                <a:lnTo>
                  <a:pt x="72" y="126"/>
                </a:lnTo>
                <a:lnTo>
                  <a:pt x="54" y="108"/>
                </a:lnTo>
                <a:lnTo>
                  <a:pt x="36" y="84"/>
                </a:lnTo>
                <a:lnTo>
                  <a:pt x="36" y="114"/>
                </a:lnTo>
                <a:lnTo>
                  <a:pt x="36" y="132"/>
                </a:lnTo>
                <a:lnTo>
                  <a:pt x="1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4" name="Freeform 275"/>
          <p:cNvSpPr>
            <a:spLocks/>
          </p:cNvSpPr>
          <p:nvPr/>
        </p:nvSpPr>
        <p:spPr bwMode="auto">
          <a:xfrm>
            <a:off x="16361980" y="8931087"/>
            <a:ext cx="983910" cy="223884"/>
          </a:xfrm>
          <a:custGeom>
            <a:avLst/>
            <a:gdLst>
              <a:gd name="T0" fmla="*/ 0 w 34"/>
              <a:gd name="T1" fmla="*/ 2147483647 h 8"/>
              <a:gd name="T2" fmla="*/ 2147483647 w 34"/>
              <a:gd name="T3" fmla="*/ 0 h 8"/>
              <a:gd name="T4" fmla="*/ 2147483647 w 34"/>
              <a:gd name="T5" fmla="*/ 0 h 8"/>
              <a:gd name="T6" fmla="*/ 2147483647 w 34"/>
              <a:gd name="T7" fmla="*/ 2147483647 h 8"/>
              <a:gd name="T8" fmla="*/ 2147483647 w 34"/>
              <a:gd name="T9" fmla="*/ 2147483647 h 8"/>
              <a:gd name="T10" fmla="*/ 2147483647 w 34"/>
              <a:gd name="T11" fmla="*/ 2147483647 h 8"/>
              <a:gd name="T12" fmla="*/ 2147483647 w 34"/>
              <a:gd name="T13" fmla="*/ 2147483647 h 8"/>
              <a:gd name="T14" fmla="*/ 2147483647 w 34"/>
              <a:gd name="T15" fmla="*/ 2147483647 h 8"/>
              <a:gd name="T16" fmla="*/ 2147483647 w 34"/>
              <a:gd name="T17" fmla="*/ 2147483647 h 8"/>
              <a:gd name="T18" fmla="*/ 2147483647 w 34"/>
              <a:gd name="T19" fmla="*/ 2147483647 h 8"/>
              <a:gd name="T20" fmla="*/ 0 w 34"/>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 h="8">
                <a:moveTo>
                  <a:pt x="0" y="1"/>
                </a:moveTo>
                <a:cubicBezTo>
                  <a:pt x="9" y="0"/>
                  <a:pt x="9" y="0"/>
                  <a:pt x="9" y="0"/>
                </a:cubicBezTo>
                <a:cubicBezTo>
                  <a:pt x="16" y="0"/>
                  <a:pt x="16" y="0"/>
                  <a:pt x="16" y="0"/>
                </a:cubicBezTo>
                <a:cubicBezTo>
                  <a:pt x="20" y="1"/>
                  <a:pt x="20" y="1"/>
                  <a:pt x="20" y="1"/>
                </a:cubicBezTo>
                <a:cubicBezTo>
                  <a:pt x="23" y="3"/>
                  <a:pt x="23" y="3"/>
                  <a:pt x="23" y="3"/>
                </a:cubicBezTo>
                <a:cubicBezTo>
                  <a:pt x="31" y="5"/>
                  <a:pt x="31" y="5"/>
                  <a:pt x="31" y="5"/>
                </a:cubicBezTo>
                <a:cubicBezTo>
                  <a:pt x="34" y="8"/>
                  <a:pt x="34" y="8"/>
                  <a:pt x="34" y="8"/>
                </a:cubicBezTo>
                <a:cubicBezTo>
                  <a:pt x="26" y="7"/>
                  <a:pt x="26" y="7"/>
                  <a:pt x="26" y="7"/>
                </a:cubicBezTo>
                <a:cubicBezTo>
                  <a:pt x="19" y="6"/>
                  <a:pt x="19" y="6"/>
                  <a:pt x="19" y="6"/>
                </a:cubicBezTo>
                <a:cubicBezTo>
                  <a:pt x="19" y="6"/>
                  <a:pt x="10" y="4"/>
                  <a:pt x="8" y="4"/>
                </a:cubicBezTo>
                <a:cubicBezTo>
                  <a:pt x="7" y="3"/>
                  <a:pt x="0" y="1"/>
                  <a:pt x="0" y="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85" name="Freeform 451"/>
          <p:cNvSpPr>
            <a:spLocks/>
          </p:cNvSpPr>
          <p:nvPr/>
        </p:nvSpPr>
        <p:spPr bwMode="auto">
          <a:xfrm>
            <a:off x="18883623" y="8153384"/>
            <a:ext cx="801270" cy="689326"/>
          </a:xfrm>
          <a:custGeom>
            <a:avLst/>
            <a:gdLst>
              <a:gd name="T0" fmla="*/ 2147483647 w 575"/>
              <a:gd name="T1" fmla="*/ 2147483647 h 488"/>
              <a:gd name="T2" fmla="*/ 2147483647 w 575"/>
              <a:gd name="T3" fmla="*/ 2147483647 h 488"/>
              <a:gd name="T4" fmla="*/ 2147483647 w 575"/>
              <a:gd name="T5" fmla="*/ 2147483647 h 488"/>
              <a:gd name="T6" fmla="*/ 2147483647 w 575"/>
              <a:gd name="T7" fmla="*/ 2147483647 h 488"/>
              <a:gd name="T8" fmla="*/ 2147483647 w 575"/>
              <a:gd name="T9" fmla="*/ 0 h 488"/>
              <a:gd name="T10" fmla="*/ 2147483647 w 575"/>
              <a:gd name="T11" fmla="*/ 2147483647 h 488"/>
              <a:gd name="T12" fmla="*/ 0 w 575"/>
              <a:gd name="T13" fmla="*/ 2147483647 h 488"/>
              <a:gd name="T14" fmla="*/ 2147483647 w 575"/>
              <a:gd name="T15" fmla="*/ 2147483647 h 488"/>
              <a:gd name="T16" fmla="*/ 2147483647 w 575"/>
              <a:gd name="T17" fmla="*/ 2147483647 h 488"/>
              <a:gd name="T18" fmla="*/ 2147483647 w 575"/>
              <a:gd name="T19" fmla="*/ 2147483647 h 488"/>
              <a:gd name="T20" fmla="*/ 2147483647 w 575"/>
              <a:gd name="T21" fmla="*/ 2147483647 h 488"/>
              <a:gd name="T22" fmla="*/ 2147483647 w 575"/>
              <a:gd name="T23" fmla="*/ 2147483647 h 488"/>
              <a:gd name="T24" fmla="*/ 2147483647 w 575"/>
              <a:gd name="T25" fmla="*/ 2147483647 h 488"/>
              <a:gd name="T26" fmla="*/ 2147483647 w 575"/>
              <a:gd name="T27" fmla="*/ 2147483647 h 488"/>
              <a:gd name="T28" fmla="*/ 2147483647 w 575"/>
              <a:gd name="T29" fmla="*/ 2147483647 h 488"/>
              <a:gd name="T30" fmla="*/ 2147483647 w 575"/>
              <a:gd name="T31" fmla="*/ 2147483647 h 488"/>
              <a:gd name="T32" fmla="*/ 2147483647 w 575"/>
              <a:gd name="T33" fmla="*/ 2147483647 h 488"/>
              <a:gd name="T34" fmla="*/ 2147483647 w 575"/>
              <a:gd name="T35" fmla="*/ 2147483647 h 488"/>
              <a:gd name="T36" fmla="*/ 2147483647 w 575"/>
              <a:gd name="T37" fmla="*/ 2147483647 h 488"/>
              <a:gd name="T38" fmla="*/ 2147483647 w 575"/>
              <a:gd name="T39" fmla="*/ 2147483647 h 488"/>
              <a:gd name="T40" fmla="*/ 2147483647 w 575"/>
              <a:gd name="T41" fmla="*/ 2147483647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75" h="488">
                <a:moveTo>
                  <a:pt x="410" y="71"/>
                </a:moveTo>
                <a:lnTo>
                  <a:pt x="321" y="142"/>
                </a:lnTo>
                <a:lnTo>
                  <a:pt x="233" y="142"/>
                </a:lnTo>
                <a:lnTo>
                  <a:pt x="178" y="71"/>
                </a:lnTo>
                <a:lnTo>
                  <a:pt x="107" y="0"/>
                </a:lnTo>
                <a:lnTo>
                  <a:pt x="36" y="19"/>
                </a:lnTo>
                <a:lnTo>
                  <a:pt x="0" y="90"/>
                </a:lnTo>
                <a:lnTo>
                  <a:pt x="72" y="124"/>
                </a:lnTo>
                <a:lnTo>
                  <a:pt x="89" y="159"/>
                </a:lnTo>
                <a:lnTo>
                  <a:pt x="107" y="213"/>
                </a:lnTo>
                <a:lnTo>
                  <a:pt x="160" y="213"/>
                </a:lnTo>
                <a:lnTo>
                  <a:pt x="197" y="230"/>
                </a:lnTo>
                <a:lnTo>
                  <a:pt x="321" y="283"/>
                </a:lnTo>
                <a:lnTo>
                  <a:pt x="446" y="353"/>
                </a:lnTo>
                <a:lnTo>
                  <a:pt x="465" y="389"/>
                </a:lnTo>
                <a:lnTo>
                  <a:pt x="393" y="424"/>
                </a:lnTo>
                <a:lnTo>
                  <a:pt x="465" y="442"/>
                </a:lnTo>
                <a:lnTo>
                  <a:pt x="518" y="459"/>
                </a:lnTo>
                <a:lnTo>
                  <a:pt x="575" y="488"/>
                </a:lnTo>
                <a:lnTo>
                  <a:pt x="575" y="122"/>
                </a:lnTo>
                <a:lnTo>
                  <a:pt x="410" y="7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6" name="Freeform 452"/>
          <p:cNvSpPr>
            <a:spLocks/>
          </p:cNvSpPr>
          <p:nvPr/>
        </p:nvSpPr>
        <p:spPr bwMode="auto">
          <a:xfrm>
            <a:off x="19684893" y="8318351"/>
            <a:ext cx="648086" cy="630409"/>
          </a:xfrm>
          <a:custGeom>
            <a:avLst/>
            <a:gdLst>
              <a:gd name="T0" fmla="*/ 2147483647 w 460"/>
              <a:gd name="T1" fmla="*/ 2147483647 h 443"/>
              <a:gd name="T2" fmla="*/ 2147483647 w 460"/>
              <a:gd name="T3" fmla="*/ 2147483647 h 443"/>
              <a:gd name="T4" fmla="*/ 2147483647 w 460"/>
              <a:gd name="T5" fmla="*/ 2147483647 h 443"/>
              <a:gd name="T6" fmla="*/ 2147483647 w 460"/>
              <a:gd name="T7" fmla="*/ 2147483647 h 443"/>
              <a:gd name="T8" fmla="*/ 2147483647 w 460"/>
              <a:gd name="T9" fmla="*/ 2147483647 h 443"/>
              <a:gd name="T10" fmla="*/ 2147483647 w 460"/>
              <a:gd name="T11" fmla="*/ 2147483647 h 443"/>
              <a:gd name="T12" fmla="*/ 0 w 460"/>
              <a:gd name="T13" fmla="*/ 0 h 443"/>
              <a:gd name="T14" fmla="*/ 0 w 460"/>
              <a:gd name="T15" fmla="*/ 2147483647 h 443"/>
              <a:gd name="T16" fmla="*/ 2147483647 w 460"/>
              <a:gd name="T17" fmla="*/ 2147483647 h 443"/>
              <a:gd name="T18" fmla="*/ 2147483647 w 460"/>
              <a:gd name="T19" fmla="*/ 2147483647 h 443"/>
              <a:gd name="T20" fmla="*/ 2147483647 w 460"/>
              <a:gd name="T21" fmla="*/ 2147483647 h 443"/>
              <a:gd name="T22" fmla="*/ 2147483647 w 460"/>
              <a:gd name="T23" fmla="*/ 2147483647 h 443"/>
              <a:gd name="T24" fmla="*/ 2147483647 w 460"/>
              <a:gd name="T25" fmla="*/ 2147483647 h 443"/>
              <a:gd name="T26" fmla="*/ 2147483647 w 460"/>
              <a:gd name="T27" fmla="*/ 2147483647 h 443"/>
              <a:gd name="T28" fmla="*/ 2147483647 w 460"/>
              <a:gd name="T29" fmla="*/ 2147483647 h 443"/>
              <a:gd name="T30" fmla="*/ 2147483647 w 460"/>
              <a:gd name="T31" fmla="*/ 2147483647 h 443"/>
              <a:gd name="T32" fmla="*/ 2147483647 w 460"/>
              <a:gd name="T33" fmla="*/ 2147483647 h 4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60" h="443">
                <a:moveTo>
                  <a:pt x="353" y="302"/>
                </a:moveTo>
                <a:lnTo>
                  <a:pt x="336" y="249"/>
                </a:lnTo>
                <a:lnTo>
                  <a:pt x="372" y="214"/>
                </a:lnTo>
                <a:lnTo>
                  <a:pt x="283" y="161"/>
                </a:lnTo>
                <a:lnTo>
                  <a:pt x="247" y="108"/>
                </a:lnTo>
                <a:lnTo>
                  <a:pt x="122" y="37"/>
                </a:lnTo>
                <a:lnTo>
                  <a:pt x="0" y="0"/>
                </a:lnTo>
                <a:lnTo>
                  <a:pt x="0" y="366"/>
                </a:lnTo>
                <a:lnTo>
                  <a:pt x="14" y="373"/>
                </a:lnTo>
                <a:lnTo>
                  <a:pt x="67" y="373"/>
                </a:lnTo>
                <a:lnTo>
                  <a:pt x="122" y="320"/>
                </a:lnTo>
                <a:lnTo>
                  <a:pt x="211" y="284"/>
                </a:lnTo>
                <a:lnTo>
                  <a:pt x="264" y="320"/>
                </a:lnTo>
                <a:lnTo>
                  <a:pt x="389" y="408"/>
                </a:lnTo>
                <a:lnTo>
                  <a:pt x="460" y="443"/>
                </a:lnTo>
                <a:lnTo>
                  <a:pt x="460" y="337"/>
                </a:lnTo>
                <a:lnTo>
                  <a:pt x="353" y="30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7" name="Freeform 507"/>
          <p:cNvSpPr>
            <a:spLocks/>
          </p:cNvSpPr>
          <p:nvPr/>
        </p:nvSpPr>
        <p:spPr bwMode="auto">
          <a:xfrm>
            <a:off x="13416136" y="2550385"/>
            <a:ext cx="5597105" cy="3888515"/>
          </a:xfrm>
          <a:custGeom>
            <a:avLst/>
            <a:gdLst>
              <a:gd name="T0" fmla="*/ 2147483647 w 950"/>
              <a:gd name="T1" fmla="*/ 2147483647 h 660"/>
              <a:gd name="T2" fmla="*/ 2147483647 w 950"/>
              <a:gd name="T3" fmla="*/ 2147483647 h 660"/>
              <a:gd name="T4" fmla="*/ 2147483647 w 950"/>
              <a:gd name="T5" fmla="*/ 2147483647 h 660"/>
              <a:gd name="T6" fmla="*/ 2147483647 w 950"/>
              <a:gd name="T7" fmla="*/ 2147483647 h 660"/>
              <a:gd name="T8" fmla="*/ 2147483647 w 950"/>
              <a:gd name="T9" fmla="*/ 2147483647 h 660"/>
              <a:gd name="T10" fmla="*/ 2147483647 w 950"/>
              <a:gd name="T11" fmla="*/ 2147483647 h 660"/>
              <a:gd name="T12" fmla="*/ 2147483647 w 950"/>
              <a:gd name="T13" fmla="*/ 2147483647 h 660"/>
              <a:gd name="T14" fmla="*/ 2147483647 w 950"/>
              <a:gd name="T15" fmla="*/ 2147483647 h 660"/>
              <a:gd name="T16" fmla="*/ 2147483647 w 950"/>
              <a:gd name="T17" fmla="*/ 2147483647 h 660"/>
              <a:gd name="T18" fmla="*/ 2147483647 w 950"/>
              <a:gd name="T19" fmla="*/ 2147483647 h 660"/>
              <a:gd name="T20" fmla="*/ 2147483647 w 950"/>
              <a:gd name="T21" fmla="*/ 2147483647 h 660"/>
              <a:gd name="T22" fmla="*/ 2147483647 w 950"/>
              <a:gd name="T23" fmla="*/ 2147483647 h 660"/>
              <a:gd name="T24" fmla="*/ 2147483647 w 950"/>
              <a:gd name="T25" fmla="*/ 2147483647 h 660"/>
              <a:gd name="T26" fmla="*/ 2147483647 w 950"/>
              <a:gd name="T27" fmla="*/ 2147483647 h 660"/>
              <a:gd name="T28" fmla="*/ 2147483647 w 950"/>
              <a:gd name="T29" fmla="*/ 2147483647 h 660"/>
              <a:gd name="T30" fmla="*/ 2147483647 w 950"/>
              <a:gd name="T31" fmla="*/ 2147483647 h 660"/>
              <a:gd name="T32" fmla="*/ 2147483647 w 950"/>
              <a:gd name="T33" fmla="*/ 2147483647 h 660"/>
              <a:gd name="T34" fmla="*/ 2147483647 w 950"/>
              <a:gd name="T35" fmla="*/ 2147483647 h 660"/>
              <a:gd name="T36" fmla="*/ 2147483647 w 950"/>
              <a:gd name="T37" fmla="*/ 2147483647 h 660"/>
              <a:gd name="T38" fmla="*/ 2147483647 w 950"/>
              <a:gd name="T39" fmla="*/ 2147483647 h 660"/>
              <a:gd name="T40" fmla="*/ 2147483647 w 950"/>
              <a:gd name="T41" fmla="*/ 2147483647 h 660"/>
              <a:gd name="T42" fmla="*/ 2147483647 w 950"/>
              <a:gd name="T43" fmla="*/ 2147483647 h 660"/>
              <a:gd name="T44" fmla="*/ 2147483647 w 950"/>
              <a:gd name="T45" fmla="*/ 2147483647 h 660"/>
              <a:gd name="T46" fmla="*/ 2147483647 w 950"/>
              <a:gd name="T47" fmla="*/ 2147483647 h 660"/>
              <a:gd name="T48" fmla="*/ 2147483647 w 950"/>
              <a:gd name="T49" fmla="*/ 2147483647 h 660"/>
              <a:gd name="T50" fmla="*/ 2147483647 w 950"/>
              <a:gd name="T51" fmla="*/ 2147483647 h 660"/>
              <a:gd name="T52" fmla="*/ 2147483647 w 950"/>
              <a:gd name="T53" fmla="*/ 2147483647 h 660"/>
              <a:gd name="T54" fmla="*/ 2147483647 w 950"/>
              <a:gd name="T55" fmla="*/ 2147483647 h 660"/>
              <a:gd name="T56" fmla="*/ 2147483647 w 950"/>
              <a:gd name="T57" fmla="*/ 2147483647 h 660"/>
              <a:gd name="T58" fmla="*/ 2147483647 w 950"/>
              <a:gd name="T59" fmla="*/ 2147483647 h 660"/>
              <a:gd name="T60" fmla="*/ 2147483647 w 950"/>
              <a:gd name="T61" fmla="*/ 2147483647 h 660"/>
              <a:gd name="T62" fmla="*/ 2147483647 w 950"/>
              <a:gd name="T63" fmla="*/ 2147483647 h 660"/>
              <a:gd name="T64" fmla="*/ 2147483647 w 950"/>
              <a:gd name="T65" fmla="*/ 2147483647 h 660"/>
              <a:gd name="T66" fmla="*/ 2147483647 w 950"/>
              <a:gd name="T67" fmla="*/ 2147483647 h 660"/>
              <a:gd name="T68" fmla="*/ 2147483647 w 950"/>
              <a:gd name="T69" fmla="*/ 2147483647 h 660"/>
              <a:gd name="T70" fmla="*/ 2147483647 w 950"/>
              <a:gd name="T71" fmla="*/ 2147483647 h 660"/>
              <a:gd name="T72" fmla="*/ 2147483647 w 950"/>
              <a:gd name="T73" fmla="*/ 2147483647 h 660"/>
              <a:gd name="T74" fmla="*/ 2147483647 w 950"/>
              <a:gd name="T75" fmla="*/ 2147483647 h 660"/>
              <a:gd name="T76" fmla="*/ 2147483647 w 950"/>
              <a:gd name="T77" fmla="*/ 2147483647 h 660"/>
              <a:gd name="T78" fmla="*/ 2147483647 w 950"/>
              <a:gd name="T79" fmla="*/ 2147483647 h 660"/>
              <a:gd name="T80" fmla="*/ 2147483647 w 950"/>
              <a:gd name="T81" fmla="*/ 2147483647 h 660"/>
              <a:gd name="T82" fmla="*/ 2147483647 w 950"/>
              <a:gd name="T83" fmla="*/ 2147483647 h 660"/>
              <a:gd name="T84" fmla="*/ 2147483647 w 950"/>
              <a:gd name="T85" fmla="*/ 2147483647 h 660"/>
              <a:gd name="T86" fmla="*/ 2147483647 w 950"/>
              <a:gd name="T87" fmla="*/ 2147483647 h 660"/>
              <a:gd name="T88" fmla="*/ 2147483647 w 950"/>
              <a:gd name="T89" fmla="*/ 2147483647 h 660"/>
              <a:gd name="T90" fmla="*/ 2147483647 w 950"/>
              <a:gd name="T91" fmla="*/ 2147483647 h 660"/>
              <a:gd name="T92" fmla="*/ 2147483647 w 950"/>
              <a:gd name="T93" fmla="*/ 2147483647 h 660"/>
              <a:gd name="T94" fmla="*/ 2147483647 w 950"/>
              <a:gd name="T95" fmla="*/ 2147483647 h 660"/>
              <a:gd name="T96" fmla="*/ 2147483647 w 950"/>
              <a:gd name="T97" fmla="*/ 2147483647 h 660"/>
              <a:gd name="T98" fmla="*/ 2147483647 w 950"/>
              <a:gd name="T99" fmla="*/ 2147483647 h 660"/>
              <a:gd name="T100" fmla="*/ 2147483647 w 950"/>
              <a:gd name="T101" fmla="*/ 2147483647 h 660"/>
              <a:gd name="T102" fmla="*/ 2147483647 w 950"/>
              <a:gd name="T103" fmla="*/ 2147483647 h 660"/>
              <a:gd name="T104" fmla="*/ 2147483647 w 950"/>
              <a:gd name="T105" fmla="*/ 2147483647 h 660"/>
              <a:gd name="T106" fmla="*/ 2147483647 w 950"/>
              <a:gd name="T107" fmla="*/ 2147483647 h 660"/>
              <a:gd name="T108" fmla="*/ 2147483647 w 950"/>
              <a:gd name="T109" fmla="*/ 2147483647 h 660"/>
              <a:gd name="T110" fmla="*/ 2147483647 w 950"/>
              <a:gd name="T111" fmla="*/ 2147483647 h 660"/>
              <a:gd name="T112" fmla="*/ 2147483647 w 950"/>
              <a:gd name="T113" fmla="*/ 2147483647 h 660"/>
              <a:gd name="T114" fmla="*/ 2147483647 w 950"/>
              <a:gd name="T115" fmla="*/ 2147483647 h 660"/>
              <a:gd name="T116" fmla="*/ 2147483647 w 950"/>
              <a:gd name="T117" fmla="*/ 2147483647 h 660"/>
              <a:gd name="T118" fmla="*/ 2147483647 w 950"/>
              <a:gd name="T119" fmla="*/ 2147483647 h 660"/>
              <a:gd name="T120" fmla="*/ 2147483647 w 950"/>
              <a:gd name="T121" fmla="*/ 2147483647 h 66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50" h="660">
                <a:moveTo>
                  <a:pt x="890" y="118"/>
                </a:moveTo>
                <a:lnTo>
                  <a:pt x="890" y="118"/>
                </a:lnTo>
                <a:lnTo>
                  <a:pt x="880" y="98"/>
                </a:lnTo>
                <a:lnTo>
                  <a:pt x="840" y="88"/>
                </a:lnTo>
                <a:lnTo>
                  <a:pt x="792" y="0"/>
                </a:lnTo>
                <a:lnTo>
                  <a:pt x="746" y="0"/>
                </a:lnTo>
                <a:lnTo>
                  <a:pt x="732" y="24"/>
                </a:lnTo>
                <a:lnTo>
                  <a:pt x="702" y="78"/>
                </a:lnTo>
                <a:lnTo>
                  <a:pt x="672" y="78"/>
                </a:lnTo>
                <a:lnTo>
                  <a:pt x="668" y="88"/>
                </a:lnTo>
                <a:lnTo>
                  <a:pt x="668" y="90"/>
                </a:lnTo>
                <a:lnTo>
                  <a:pt x="670" y="90"/>
                </a:lnTo>
                <a:lnTo>
                  <a:pt x="672" y="90"/>
                </a:lnTo>
                <a:lnTo>
                  <a:pt x="672" y="92"/>
                </a:lnTo>
                <a:lnTo>
                  <a:pt x="674" y="92"/>
                </a:lnTo>
                <a:lnTo>
                  <a:pt x="676" y="92"/>
                </a:lnTo>
                <a:lnTo>
                  <a:pt x="676" y="94"/>
                </a:lnTo>
                <a:lnTo>
                  <a:pt x="678" y="94"/>
                </a:lnTo>
                <a:lnTo>
                  <a:pt x="676" y="94"/>
                </a:lnTo>
                <a:lnTo>
                  <a:pt x="676" y="92"/>
                </a:lnTo>
                <a:lnTo>
                  <a:pt x="674" y="92"/>
                </a:lnTo>
                <a:lnTo>
                  <a:pt x="672" y="92"/>
                </a:lnTo>
                <a:lnTo>
                  <a:pt x="672" y="90"/>
                </a:lnTo>
                <a:lnTo>
                  <a:pt x="670" y="90"/>
                </a:lnTo>
                <a:lnTo>
                  <a:pt x="668" y="90"/>
                </a:lnTo>
                <a:lnTo>
                  <a:pt x="668" y="88"/>
                </a:lnTo>
                <a:lnTo>
                  <a:pt x="658" y="108"/>
                </a:lnTo>
                <a:lnTo>
                  <a:pt x="658" y="132"/>
                </a:lnTo>
                <a:lnTo>
                  <a:pt x="702" y="138"/>
                </a:lnTo>
                <a:lnTo>
                  <a:pt x="712" y="158"/>
                </a:lnTo>
                <a:lnTo>
                  <a:pt x="668" y="172"/>
                </a:lnTo>
                <a:lnTo>
                  <a:pt x="632" y="188"/>
                </a:lnTo>
                <a:lnTo>
                  <a:pt x="598" y="202"/>
                </a:lnTo>
                <a:lnTo>
                  <a:pt x="588" y="236"/>
                </a:lnTo>
                <a:lnTo>
                  <a:pt x="534" y="242"/>
                </a:lnTo>
                <a:lnTo>
                  <a:pt x="480" y="276"/>
                </a:lnTo>
                <a:lnTo>
                  <a:pt x="430" y="252"/>
                </a:lnTo>
                <a:lnTo>
                  <a:pt x="370" y="246"/>
                </a:lnTo>
                <a:lnTo>
                  <a:pt x="326" y="202"/>
                </a:lnTo>
                <a:lnTo>
                  <a:pt x="262" y="182"/>
                </a:lnTo>
                <a:lnTo>
                  <a:pt x="256" y="132"/>
                </a:lnTo>
                <a:lnTo>
                  <a:pt x="226" y="118"/>
                </a:lnTo>
                <a:lnTo>
                  <a:pt x="222" y="114"/>
                </a:lnTo>
                <a:lnTo>
                  <a:pt x="220" y="116"/>
                </a:lnTo>
                <a:lnTo>
                  <a:pt x="218" y="120"/>
                </a:lnTo>
                <a:lnTo>
                  <a:pt x="218" y="122"/>
                </a:lnTo>
                <a:lnTo>
                  <a:pt x="218" y="124"/>
                </a:lnTo>
                <a:lnTo>
                  <a:pt x="218" y="122"/>
                </a:lnTo>
                <a:lnTo>
                  <a:pt x="218" y="120"/>
                </a:lnTo>
                <a:lnTo>
                  <a:pt x="222" y="114"/>
                </a:lnTo>
                <a:lnTo>
                  <a:pt x="218" y="108"/>
                </a:lnTo>
                <a:lnTo>
                  <a:pt x="208" y="114"/>
                </a:lnTo>
                <a:lnTo>
                  <a:pt x="208" y="124"/>
                </a:lnTo>
                <a:lnTo>
                  <a:pt x="208" y="114"/>
                </a:lnTo>
                <a:lnTo>
                  <a:pt x="192" y="118"/>
                </a:lnTo>
                <a:lnTo>
                  <a:pt x="182" y="148"/>
                </a:lnTo>
                <a:lnTo>
                  <a:pt x="142" y="142"/>
                </a:lnTo>
                <a:lnTo>
                  <a:pt x="132" y="192"/>
                </a:lnTo>
                <a:lnTo>
                  <a:pt x="98" y="198"/>
                </a:lnTo>
                <a:lnTo>
                  <a:pt x="88" y="256"/>
                </a:lnTo>
                <a:lnTo>
                  <a:pt x="68" y="276"/>
                </a:lnTo>
                <a:lnTo>
                  <a:pt x="44" y="296"/>
                </a:lnTo>
                <a:lnTo>
                  <a:pt x="4" y="306"/>
                </a:lnTo>
                <a:lnTo>
                  <a:pt x="0" y="326"/>
                </a:lnTo>
                <a:lnTo>
                  <a:pt x="10" y="334"/>
                </a:lnTo>
                <a:lnTo>
                  <a:pt x="14" y="350"/>
                </a:lnTo>
                <a:lnTo>
                  <a:pt x="4" y="354"/>
                </a:lnTo>
                <a:lnTo>
                  <a:pt x="14" y="364"/>
                </a:lnTo>
                <a:lnTo>
                  <a:pt x="30" y="370"/>
                </a:lnTo>
                <a:lnTo>
                  <a:pt x="44" y="390"/>
                </a:lnTo>
                <a:lnTo>
                  <a:pt x="64" y="390"/>
                </a:lnTo>
                <a:lnTo>
                  <a:pt x="94" y="390"/>
                </a:lnTo>
                <a:lnTo>
                  <a:pt x="98" y="398"/>
                </a:lnTo>
                <a:lnTo>
                  <a:pt x="78" y="428"/>
                </a:lnTo>
                <a:lnTo>
                  <a:pt x="84" y="444"/>
                </a:lnTo>
                <a:lnTo>
                  <a:pt x="74" y="458"/>
                </a:lnTo>
                <a:lnTo>
                  <a:pt x="84" y="478"/>
                </a:lnTo>
                <a:lnTo>
                  <a:pt x="108" y="488"/>
                </a:lnTo>
                <a:lnTo>
                  <a:pt x="104" y="492"/>
                </a:lnTo>
                <a:lnTo>
                  <a:pt x="114" y="492"/>
                </a:lnTo>
                <a:lnTo>
                  <a:pt x="148" y="508"/>
                </a:lnTo>
                <a:lnTo>
                  <a:pt x="178" y="522"/>
                </a:lnTo>
                <a:lnTo>
                  <a:pt x="208" y="528"/>
                </a:lnTo>
                <a:lnTo>
                  <a:pt x="218" y="536"/>
                </a:lnTo>
                <a:lnTo>
                  <a:pt x="226" y="536"/>
                </a:lnTo>
                <a:lnTo>
                  <a:pt x="242" y="546"/>
                </a:lnTo>
                <a:lnTo>
                  <a:pt x="262" y="546"/>
                </a:lnTo>
                <a:lnTo>
                  <a:pt x="282" y="546"/>
                </a:lnTo>
                <a:lnTo>
                  <a:pt x="296" y="528"/>
                </a:lnTo>
                <a:lnTo>
                  <a:pt x="316" y="512"/>
                </a:lnTo>
                <a:lnTo>
                  <a:pt x="340" y="512"/>
                </a:lnTo>
                <a:lnTo>
                  <a:pt x="360" y="528"/>
                </a:lnTo>
                <a:lnTo>
                  <a:pt x="370" y="528"/>
                </a:lnTo>
                <a:lnTo>
                  <a:pt x="380" y="532"/>
                </a:lnTo>
                <a:lnTo>
                  <a:pt x="386" y="556"/>
                </a:lnTo>
                <a:lnTo>
                  <a:pt x="376" y="586"/>
                </a:lnTo>
                <a:lnTo>
                  <a:pt x="376" y="596"/>
                </a:lnTo>
                <a:lnTo>
                  <a:pt x="390" y="600"/>
                </a:lnTo>
                <a:lnTo>
                  <a:pt x="400" y="616"/>
                </a:lnTo>
                <a:lnTo>
                  <a:pt x="400" y="626"/>
                </a:lnTo>
                <a:lnTo>
                  <a:pt x="424" y="636"/>
                </a:lnTo>
                <a:lnTo>
                  <a:pt x="420" y="640"/>
                </a:lnTo>
                <a:lnTo>
                  <a:pt x="444" y="636"/>
                </a:lnTo>
                <a:lnTo>
                  <a:pt x="450" y="616"/>
                </a:lnTo>
                <a:lnTo>
                  <a:pt x="500" y="616"/>
                </a:lnTo>
                <a:lnTo>
                  <a:pt x="518" y="630"/>
                </a:lnTo>
                <a:lnTo>
                  <a:pt x="524" y="646"/>
                </a:lnTo>
                <a:lnTo>
                  <a:pt x="534" y="640"/>
                </a:lnTo>
                <a:lnTo>
                  <a:pt x="568" y="660"/>
                </a:lnTo>
                <a:lnTo>
                  <a:pt x="568" y="646"/>
                </a:lnTo>
                <a:lnTo>
                  <a:pt x="608" y="630"/>
                </a:lnTo>
                <a:lnTo>
                  <a:pt x="612" y="626"/>
                </a:lnTo>
                <a:lnTo>
                  <a:pt x="622" y="620"/>
                </a:lnTo>
                <a:lnTo>
                  <a:pt x="632" y="626"/>
                </a:lnTo>
                <a:lnTo>
                  <a:pt x="652" y="616"/>
                </a:lnTo>
                <a:lnTo>
                  <a:pt x="678" y="600"/>
                </a:lnTo>
                <a:lnTo>
                  <a:pt x="702" y="582"/>
                </a:lnTo>
                <a:lnTo>
                  <a:pt x="712" y="562"/>
                </a:lnTo>
                <a:lnTo>
                  <a:pt x="726" y="542"/>
                </a:lnTo>
                <a:lnTo>
                  <a:pt x="742" y="512"/>
                </a:lnTo>
                <a:lnTo>
                  <a:pt x="742" y="498"/>
                </a:lnTo>
                <a:lnTo>
                  <a:pt x="736" y="488"/>
                </a:lnTo>
                <a:lnTo>
                  <a:pt x="742" y="472"/>
                </a:lnTo>
                <a:lnTo>
                  <a:pt x="736" y="454"/>
                </a:lnTo>
                <a:lnTo>
                  <a:pt x="712" y="404"/>
                </a:lnTo>
                <a:lnTo>
                  <a:pt x="716" y="398"/>
                </a:lnTo>
                <a:lnTo>
                  <a:pt x="736" y="374"/>
                </a:lnTo>
                <a:lnTo>
                  <a:pt x="752" y="370"/>
                </a:lnTo>
                <a:lnTo>
                  <a:pt x="754" y="368"/>
                </a:lnTo>
                <a:lnTo>
                  <a:pt x="754" y="364"/>
                </a:lnTo>
                <a:lnTo>
                  <a:pt x="752" y="360"/>
                </a:lnTo>
                <a:lnTo>
                  <a:pt x="726" y="354"/>
                </a:lnTo>
                <a:lnTo>
                  <a:pt x="712" y="360"/>
                </a:lnTo>
                <a:lnTo>
                  <a:pt x="702" y="354"/>
                </a:lnTo>
                <a:lnTo>
                  <a:pt x="692" y="340"/>
                </a:lnTo>
                <a:lnTo>
                  <a:pt x="682" y="330"/>
                </a:lnTo>
                <a:lnTo>
                  <a:pt x="706" y="320"/>
                </a:lnTo>
                <a:lnTo>
                  <a:pt x="722" y="306"/>
                </a:lnTo>
                <a:lnTo>
                  <a:pt x="746" y="290"/>
                </a:lnTo>
                <a:lnTo>
                  <a:pt x="756" y="290"/>
                </a:lnTo>
                <a:lnTo>
                  <a:pt x="742" y="310"/>
                </a:lnTo>
                <a:lnTo>
                  <a:pt x="752" y="320"/>
                </a:lnTo>
                <a:lnTo>
                  <a:pt x="762" y="316"/>
                </a:lnTo>
                <a:lnTo>
                  <a:pt x="786" y="306"/>
                </a:lnTo>
                <a:lnTo>
                  <a:pt x="792" y="284"/>
                </a:lnTo>
                <a:lnTo>
                  <a:pt x="806" y="272"/>
                </a:lnTo>
                <a:lnTo>
                  <a:pt x="820" y="282"/>
                </a:lnTo>
                <a:lnTo>
                  <a:pt x="818" y="262"/>
                </a:lnTo>
                <a:lnTo>
                  <a:pt x="838" y="250"/>
                </a:lnTo>
                <a:lnTo>
                  <a:pt x="864" y="254"/>
                </a:lnTo>
                <a:lnTo>
                  <a:pt x="876" y="246"/>
                </a:lnTo>
                <a:lnTo>
                  <a:pt x="890" y="252"/>
                </a:lnTo>
                <a:lnTo>
                  <a:pt x="900" y="198"/>
                </a:lnTo>
                <a:lnTo>
                  <a:pt x="924" y="192"/>
                </a:lnTo>
                <a:lnTo>
                  <a:pt x="950" y="118"/>
                </a:lnTo>
                <a:lnTo>
                  <a:pt x="890" y="118"/>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8" name="Freeform 261"/>
          <p:cNvSpPr>
            <a:spLocks/>
          </p:cNvSpPr>
          <p:nvPr/>
        </p:nvSpPr>
        <p:spPr bwMode="auto">
          <a:xfrm>
            <a:off x="16621215" y="6438900"/>
            <a:ext cx="200317" cy="200317"/>
          </a:xfrm>
          <a:custGeom>
            <a:avLst/>
            <a:gdLst>
              <a:gd name="T0" fmla="*/ 0 w 42"/>
              <a:gd name="T1" fmla="*/ 2147483647 h 42"/>
              <a:gd name="T2" fmla="*/ 2147483647 w 42"/>
              <a:gd name="T3" fmla="*/ 2147483647 h 42"/>
              <a:gd name="T4" fmla="*/ 2147483647 w 42"/>
              <a:gd name="T5" fmla="*/ 0 h 42"/>
              <a:gd name="T6" fmla="*/ 2147483647 w 42"/>
              <a:gd name="T7" fmla="*/ 2147483647 h 42"/>
              <a:gd name="T8" fmla="*/ 2147483647 w 42"/>
              <a:gd name="T9" fmla="*/ 2147483647 h 42"/>
              <a:gd name="T10" fmla="*/ 2147483647 w 42"/>
              <a:gd name="T11" fmla="*/ 2147483647 h 42"/>
              <a:gd name="T12" fmla="*/ 0 w 42"/>
              <a:gd name="T13" fmla="*/ 2147483647 h 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 h="42">
                <a:moveTo>
                  <a:pt x="0" y="30"/>
                </a:moveTo>
                <a:lnTo>
                  <a:pt x="12" y="12"/>
                </a:lnTo>
                <a:lnTo>
                  <a:pt x="30" y="0"/>
                </a:lnTo>
                <a:lnTo>
                  <a:pt x="42" y="12"/>
                </a:lnTo>
                <a:lnTo>
                  <a:pt x="30" y="30"/>
                </a:lnTo>
                <a:lnTo>
                  <a:pt x="12" y="42"/>
                </a:lnTo>
                <a:lnTo>
                  <a:pt x="0" y="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9" name="Freeform 262"/>
          <p:cNvSpPr>
            <a:spLocks/>
          </p:cNvSpPr>
          <p:nvPr/>
        </p:nvSpPr>
        <p:spPr bwMode="auto">
          <a:xfrm>
            <a:off x="17699392" y="5943998"/>
            <a:ext cx="117834" cy="347612"/>
          </a:xfrm>
          <a:custGeom>
            <a:avLst/>
            <a:gdLst>
              <a:gd name="T0" fmla="*/ 0 w 24"/>
              <a:gd name="T1" fmla="*/ 2147483647 h 72"/>
              <a:gd name="T2" fmla="*/ 0 w 24"/>
              <a:gd name="T3" fmla="*/ 2147483647 h 72"/>
              <a:gd name="T4" fmla="*/ 2147483647 w 24"/>
              <a:gd name="T5" fmla="*/ 0 h 72"/>
              <a:gd name="T6" fmla="*/ 2147483647 w 24"/>
              <a:gd name="T7" fmla="*/ 2147483647 h 72"/>
              <a:gd name="T8" fmla="*/ 2147483647 w 24"/>
              <a:gd name="T9" fmla="*/ 2147483647 h 72"/>
              <a:gd name="T10" fmla="*/ 0 w 24"/>
              <a:gd name="T11" fmla="*/ 2147483647 h 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 h="72">
                <a:moveTo>
                  <a:pt x="0" y="42"/>
                </a:moveTo>
                <a:lnTo>
                  <a:pt x="0" y="18"/>
                </a:lnTo>
                <a:lnTo>
                  <a:pt x="24" y="0"/>
                </a:lnTo>
                <a:lnTo>
                  <a:pt x="24" y="24"/>
                </a:lnTo>
                <a:lnTo>
                  <a:pt x="6" y="72"/>
                </a:lnTo>
                <a:lnTo>
                  <a:pt x="0"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0" name="Freeform 263"/>
          <p:cNvSpPr>
            <a:spLocks/>
          </p:cNvSpPr>
          <p:nvPr/>
        </p:nvSpPr>
        <p:spPr bwMode="auto">
          <a:xfrm>
            <a:off x="18571362" y="5042572"/>
            <a:ext cx="170861" cy="259234"/>
          </a:xfrm>
          <a:custGeom>
            <a:avLst/>
            <a:gdLst>
              <a:gd name="T0" fmla="*/ 0 w 36"/>
              <a:gd name="T1" fmla="*/ 2147483647 h 54"/>
              <a:gd name="T2" fmla="*/ 2147483647 w 36"/>
              <a:gd name="T3" fmla="*/ 2147483647 h 54"/>
              <a:gd name="T4" fmla="*/ 2147483647 w 36"/>
              <a:gd name="T5" fmla="*/ 2147483647 h 54"/>
              <a:gd name="T6" fmla="*/ 2147483647 w 36"/>
              <a:gd name="T7" fmla="*/ 2147483647 h 54"/>
              <a:gd name="T8" fmla="*/ 2147483647 w 36"/>
              <a:gd name="T9" fmla="*/ 2147483647 h 54"/>
              <a:gd name="T10" fmla="*/ 2147483647 w 36"/>
              <a:gd name="T11" fmla="*/ 0 h 54"/>
              <a:gd name="T12" fmla="*/ 0 w 36"/>
              <a:gd name="T13" fmla="*/ 2147483647 h 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54">
                <a:moveTo>
                  <a:pt x="0" y="18"/>
                </a:moveTo>
                <a:lnTo>
                  <a:pt x="6" y="36"/>
                </a:lnTo>
                <a:lnTo>
                  <a:pt x="12" y="54"/>
                </a:lnTo>
                <a:lnTo>
                  <a:pt x="30" y="42"/>
                </a:lnTo>
                <a:lnTo>
                  <a:pt x="36" y="18"/>
                </a:lnTo>
                <a:lnTo>
                  <a:pt x="30" y="0"/>
                </a:lnTo>
                <a:lnTo>
                  <a:pt x="0" y="18"/>
                </a:lnTo>
                <a:close/>
              </a:path>
            </a:pathLst>
          </a:custGeom>
          <a:solidFill>
            <a:srgbClr val="ECA433"/>
          </a:solidFill>
          <a:ln w="25400">
            <a:solidFill>
              <a:schemeClr val="bg1"/>
            </a:solidFill>
            <a:round/>
            <a:headEnd/>
            <a:tailEnd/>
          </a:ln>
        </p:spPr>
        <p:txBody>
          <a:bodyPr/>
          <a:lstStyle/>
          <a:p>
            <a:endParaRPr lang="en-AU"/>
          </a:p>
        </p:txBody>
      </p:sp>
      <p:sp>
        <p:nvSpPr>
          <p:cNvPr id="91" name="Freeform 264"/>
          <p:cNvSpPr>
            <a:spLocks/>
          </p:cNvSpPr>
          <p:nvPr/>
        </p:nvSpPr>
        <p:spPr bwMode="auto">
          <a:xfrm>
            <a:off x="18777573" y="3711050"/>
            <a:ext cx="1278495" cy="1390439"/>
          </a:xfrm>
          <a:custGeom>
            <a:avLst/>
            <a:gdLst>
              <a:gd name="T0" fmla="*/ 2147483647 w 264"/>
              <a:gd name="T1" fmla="*/ 2147483647 h 289"/>
              <a:gd name="T2" fmla="*/ 2147483647 w 264"/>
              <a:gd name="T3" fmla="*/ 2147483647 h 289"/>
              <a:gd name="T4" fmla="*/ 2147483647 w 264"/>
              <a:gd name="T5" fmla="*/ 2147483647 h 289"/>
              <a:gd name="T6" fmla="*/ 2147483647 w 264"/>
              <a:gd name="T7" fmla="*/ 2147483647 h 289"/>
              <a:gd name="T8" fmla="*/ 2147483647 w 264"/>
              <a:gd name="T9" fmla="*/ 2147483647 h 289"/>
              <a:gd name="T10" fmla="*/ 2147483647 w 264"/>
              <a:gd name="T11" fmla="*/ 2147483647 h 289"/>
              <a:gd name="T12" fmla="*/ 2147483647 w 264"/>
              <a:gd name="T13" fmla="*/ 2147483647 h 289"/>
              <a:gd name="T14" fmla="*/ 2147483647 w 264"/>
              <a:gd name="T15" fmla="*/ 2147483647 h 289"/>
              <a:gd name="T16" fmla="*/ 2147483647 w 264"/>
              <a:gd name="T17" fmla="*/ 2147483647 h 289"/>
              <a:gd name="T18" fmla="*/ 2147483647 w 264"/>
              <a:gd name="T19" fmla="*/ 2147483647 h 289"/>
              <a:gd name="T20" fmla="*/ 2147483647 w 264"/>
              <a:gd name="T21" fmla="*/ 0 h 289"/>
              <a:gd name="T22" fmla="*/ 2147483647 w 264"/>
              <a:gd name="T23" fmla="*/ 2147483647 h 289"/>
              <a:gd name="T24" fmla="*/ 2147483647 w 264"/>
              <a:gd name="T25" fmla="*/ 2147483647 h 289"/>
              <a:gd name="T26" fmla="*/ 2147483647 w 264"/>
              <a:gd name="T27" fmla="*/ 2147483647 h 289"/>
              <a:gd name="T28" fmla="*/ 2147483647 w 264"/>
              <a:gd name="T29" fmla="*/ 2147483647 h 289"/>
              <a:gd name="T30" fmla="*/ 2147483647 w 264"/>
              <a:gd name="T31" fmla="*/ 2147483647 h 289"/>
              <a:gd name="T32" fmla="*/ 2147483647 w 264"/>
              <a:gd name="T33" fmla="*/ 2147483647 h 289"/>
              <a:gd name="T34" fmla="*/ 2147483647 w 264"/>
              <a:gd name="T35" fmla="*/ 2147483647 h 289"/>
              <a:gd name="T36" fmla="*/ 2147483647 w 264"/>
              <a:gd name="T37" fmla="*/ 2147483647 h 289"/>
              <a:gd name="T38" fmla="*/ 2147483647 w 264"/>
              <a:gd name="T39" fmla="*/ 2147483647 h 289"/>
              <a:gd name="T40" fmla="*/ 2147483647 w 264"/>
              <a:gd name="T41" fmla="*/ 2147483647 h 289"/>
              <a:gd name="T42" fmla="*/ 2147483647 w 264"/>
              <a:gd name="T43" fmla="*/ 2147483647 h 289"/>
              <a:gd name="T44" fmla="*/ 2147483647 w 264"/>
              <a:gd name="T45" fmla="*/ 2147483647 h 289"/>
              <a:gd name="T46" fmla="*/ 2147483647 w 264"/>
              <a:gd name="T47" fmla="*/ 2147483647 h 289"/>
              <a:gd name="T48" fmla="*/ 2147483647 w 264"/>
              <a:gd name="T49" fmla="*/ 2147483647 h 289"/>
              <a:gd name="T50" fmla="*/ 2147483647 w 264"/>
              <a:gd name="T51" fmla="*/ 2147483647 h 289"/>
              <a:gd name="T52" fmla="*/ 2147483647 w 264"/>
              <a:gd name="T53" fmla="*/ 2147483647 h 289"/>
              <a:gd name="T54" fmla="*/ 2147483647 w 264"/>
              <a:gd name="T55" fmla="*/ 2147483647 h 289"/>
              <a:gd name="T56" fmla="*/ 2147483647 w 264"/>
              <a:gd name="T57" fmla="*/ 2147483647 h 289"/>
              <a:gd name="T58" fmla="*/ 2147483647 w 264"/>
              <a:gd name="T59" fmla="*/ 2147483647 h 289"/>
              <a:gd name="T60" fmla="*/ 2147483647 w 264"/>
              <a:gd name="T61" fmla="*/ 2147483647 h 289"/>
              <a:gd name="T62" fmla="*/ 2147483647 w 264"/>
              <a:gd name="T63" fmla="*/ 2147483647 h 289"/>
              <a:gd name="T64" fmla="*/ 2147483647 w 264"/>
              <a:gd name="T65" fmla="*/ 2147483647 h 289"/>
              <a:gd name="T66" fmla="*/ 0 w 264"/>
              <a:gd name="T67" fmla="*/ 2147483647 h 289"/>
              <a:gd name="T68" fmla="*/ 2147483647 w 264"/>
              <a:gd name="T69" fmla="*/ 2147483647 h 28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64" h="289">
                <a:moveTo>
                  <a:pt x="6" y="247"/>
                </a:moveTo>
                <a:lnTo>
                  <a:pt x="42" y="235"/>
                </a:lnTo>
                <a:lnTo>
                  <a:pt x="66" y="235"/>
                </a:lnTo>
                <a:lnTo>
                  <a:pt x="108" y="199"/>
                </a:lnTo>
                <a:lnTo>
                  <a:pt x="138" y="187"/>
                </a:lnTo>
                <a:lnTo>
                  <a:pt x="144" y="157"/>
                </a:lnTo>
                <a:lnTo>
                  <a:pt x="156" y="109"/>
                </a:lnTo>
                <a:lnTo>
                  <a:pt x="156" y="72"/>
                </a:lnTo>
                <a:lnTo>
                  <a:pt x="174" y="48"/>
                </a:lnTo>
                <a:lnTo>
                  <a:pt x="174" y="18"/>
                </a:lnTo>
                <a:lnTo>
                  <a:pt x="186" y="0"/>
                </a:lnTo>
                <a:lnTo>
                  <a:pt x="210" y="18"/>
                </a:lnTo>
                <a:lnTo>
                  <a:pt x="246" y="30"/>
                </a:lnTo>
                <a:lnTo>
                  <a:pt x="264" y="30"/>
                </a:lnTo>
                <a:lnTo>
                  <a:pt x="240" y="54"/>
                </a:lnTo>
                <a:lnTo>
                  <a:pt x="222" y="66"/>
                </a:lnTo>
                <a:lnTo>
                  <a:pt x="210" y="85"/>
                </a:lnTo>
                <a:lnTo>
                  <a:pt x="180" y="60"/>
                </a:lnTo>
                <a:lnTo>
                  <a:pt x="162" y="97"/>
                </a:lnTo>
                <a:lnTo>
                  <a:pt x="186" y="139"/>
                </a:lnTo>
                <a:lnTo>
                  <a:pt x="168" y="169"/>
                </a:lnTo>
                <a:lnTo>
                  <a:pt x="162" y="193"/>
                </a:lnTo>
                <a:lnTo>
                  <a:pt x="162" y="235"/>
                </a:lnTo>
                <a:lnTo>
                  <a:pt x="150" y="247"/>
                </a:lnTo>
                <a:lnTo>
                  <a:pt x="138" y="241"/>
                </a:lnTo>
                <a:lnTo>
                  <a:pt x="126" y="247"/>
                </a:lnTo>
                <a:lnTo>
                  <a:pt x="102" y="247"/>
                </a:lnTo>
                <a:lnTo>
                  <a:pt x="90" y="247"/>
                </a:lnTo>
                <a:lnTo>
                  <a:pt x="66" y="271"/>
                </a:lnTo>
                <a:lnTo>
                  <a:pt x="60" y="259"/>
                </a:lnTo>
                <a:lnTo>
                  <a:pt x="48" y="265"/>
                </a:lnTo>
                <a:lnTo>
                  <a:pt x="36" y="271"/>
                </a:lnTo>
                <a:lnTo>
                  <a:pt x="12" y="289"/>
                </a:lnTo>
                <a:lnTo>
                  <a:pt x="0" y="259"/>
                </a:lnTo>
                <a:lnTo>
                  <a:pt x="6" y="247"/>
                </a:lnTo>
                <a:close/>
              </a:path>
            </a:pathLst>
          </a:custGeom>
          <a:solidFill>
            <a:srgbClr val="ECA433"/>
          </a:solidFill>
          <a:ln w="25400">
            <a:solidFill>
              <a:schemeClr val="bg1"/>
            </a:solidFill>
            <a:round/>
            <a:headEnd/>
            <a:tailEnd/>
          </a:ln>
        </p:spPr>
        <p:txBody>
          <a:bodyPr/>
          <a:lstStyle/>
          <a:p>
            <a:endParaRPr lang="en-AU"/>
          </a:p>
        </p:txBody>
      </p:sp>
      <p:sp>
        <p:nvSpPr>
          <p:cNvPr id="92" name="Freeform 272"/>
          <p:cNvSpPr>
            <a:spLocks/>
          </p:cNvSpPr>
          <p:nvPr/>
        </p:nvSpPr>
        <p:spPr bwMode="auto">
          <a:xfrm>
            <a:off x="17634585" y="6609761"/>
            <a:ext cx="524358" cy="724676"/>
          </a:xfrm>
          <a:custGeom>
            <a:avLst/>
            <a:gdLst>
              <a:gd name="T0" fmla="*/ 2147483647 w 108"/>
              <a:gd name="T1" fmla="*/ 2147483647 h 151"/>
              <a:gd name="T2" fmla="*/ 0 w 108"/>
              <a:gd name="T3" fmla="*/ 2147483647 h 151"/>
              <a:gd name="T4" fmla="*/ 2147483647 w 108"/>
              <a:gd name="T5" fmla="*/ 2147483647 h 151"/>
              <a:gd name="T6" fmla="*/ 2147483647 w 108"/>
              <a:gd name="T7" fmla="*/ 2147483647 h 151"/>
              <a:gd name="T8" fmla="*/ 2147483647 w 108"/>
              <a:gd name="T9" fmla="*/ 2147483647 h 151"/>
              <a:gd name="T10" fmla="*/ 2147483647 w 108"/>
              <a:gd name="T11" fmla="*/ 2147483647 h 151"/>
              <a:gd name="T12" fmla="*/ 2147483647 w 108"/>
              <a:gd name="T13" fmla="*/ 2147483647 h 151"/>
              <a:gd name="T14" fmla="*/ 2147483647 w 108"/>
              <a:gd name="T15" fmla="*/ 2147483647 h 151"/>
              <a:gd name="T16" fmla="*/ 2147483647 w 108"/>
              <a:gd name="T17" fmla="*/ 2147483647 h 151"/>
              <a:gd name="T18" fmla="*/ 2147483647 w 108"/>
              <a:gd name="T19" fmla="*/ 2147483647 h 151"/>
              <a:gd name="T20" fmla="*/ 2147483647 w 108"/>
              <a:gd name="T21" fmla="*/ 2147483647 h 151"/>
              <a:gd name="T22" fmla="*/ 2147483647 w 108"/>
              <a:gd name="T23" fmla="*/ 2147483647 h 151"/>
              <a:gd name="T24" fmla="*/ 2147483647 w 108"/>
              <a:gd name="T25" fmla="*/ 2147483647 h 151"/>
              <a:gd name="T26" fmla="*/ 2147483647 w 108"/>
              <a:gd name="T27" fmla="*/ 0 h 151"/>
              <a:gd name="T28" fmla="*/ 2147483647 w 108"/>
              <a:gd name="T29" fmla="*/ 2147483647 h 15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8" h="151">
                <a:moveTo>
                  <a:pt x="12" y="18"/>
                </a:moveTo>
                <a:lnTo>
                  <a:pt x="0" y="42"/>
                </a:lnTo>
                <a:lnTo>
                  <a:pt x="6" y="72"/>
                </a:lnTo>
                <a:lnTo>
                  <a:pt x="18" y="85"/>
                </a:lnTo>
                <a:lnTo>
                  <a:pt x="36" y="91"/>
                </a:lnTo>
                <a:lnTo>
                  <a:pt x="72" y="109"/>
                </a:lnTo>
                <a:lnTo>
                  <a:pt x="78" y="139"/>
                </a:lnTo>
                <a:lnTo>
                  <a:pt x="108" y="151"/>
                </a:lnTo>
                <a:lnTo>
                  <a:pt x="102" y="127"/>
                </a:lnTo>
                <a:lnTo>
                  <a:pt x="78" y="91"/>
                </a:lnTo>
                <a:lnTo>
                  <a:pt x="42" y="66"/>
                </a:lnTo>
                <a:lnTo>
                  <a:pt x="48" y="48"/>
                </a:lnTo>
                <a:lnTo>
                  <a:pt x="54" y="12"/>
                </a:lnTo>
                <a:lnTo>
                  <a:pt x="30" y="0"/>
                </a:lnTo>
                <a:lnTo>
                  <a:pt x="12" y="1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3" name="Freeform 273"/>
          <p:cNvSpPr>
            <a:spLocks/>
          </p:cNvSpPr>
          <p:nvPr/>
        </p:nvSpPr>
        <p:spPr bwMode="auto">
          <a:xfrm>
            <a:off x="17846686" y="7452271"/>
            <a:ext cx="430091" cy="341718"/>
          </a:xfrm>
          <a:custGeom>
            <a:avLst/>
            <a:gdLst>
              <a:gd name="T0" fmla="*/ 0 w 90"/>
              <a:gd name="T1" fmla="*/ 2147483647 h 72"/>
              <a:gd name="T2" fmla="*/ 2147483647 w 90"/>
              <a:gd name="T3" fmla="*/ 2147483647 h 72"/>
              <a:gd name="T4" fmla="*/ 2147483647 w 90"/>
              <a:gd name="T5" fmla="*/ 2147483647 h 72"/>
              <a:gd name="T6" fmla="*/ 2147483647 w 90"/>
              <a:gd name="T7" fmla="*/ 0 h 72"/>
              <a:gd name="T8" fmla="*/ 2147483647 w 90"/>
              <a:gd name="T9" fmla="*/ 2147483647 h 72"/>
              <a:gd name="T10" fmla="*/ 2147483647 w 90"/>
              <a:gd name="T11" fmla="*/ 2147483647 h 72"/>
              <a:gd name="T12" fmla="*/ 2147483647 w 90"/>
              <a:gd name="T13" fmla="*/ 2147483647 h 72"/>
              <a:gd name="T14" fmla="*/ 2147483647 w 90"/>
              <a:gd name="T15" fmla="*/ 2147483647 h 72"/>
              <a:gd name="T16" fmla="*/ 2147483647 w 90"/>
              <a:gd name="T17" fmla="*/ 2147483647 h 72"/>
              <a:gd name="T18" fmla="*/ 0 w 90"/>
              <a:gd name="T19" fmla="*/ 2147483647 h 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0" h="72">
                <a:moveTo>
                  <a:pt x="0" y="54"/>
                </a:moveTo>
                <a:lnTo>
                  <a:pt x="18" y="24"/>
                </a:lnTo>
                <a:lnTo>
                  <a:pt x="42" y="24"/>
                </a:lnTo>
                <a:lnTo>
                  <a:pt x="60" y="0"/>
                </a:lnTo>
                <a:lnTo>
                  <a:pt x="90" y="24"/>
                </a:lnTo>
                <a:lnTo>
                  <a:pt x="90" y="72"/>
                </a:lnTo>
                <a:lnTo>
                  <a:pt x="60" y="60"/>
                </a:lnTo>
                <a:lnTo>
                  <a:pt x="42" y="60"/>
                </a:lnTo>
                <a:lnTo>
                  <a:pt x="24" y="48"/>
                </a:lnTo>
                <a:lnTo>
                  <a:pt x="0" y="54"/>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4" name="Freeform 333"/>
          <p:cNvSpPr>
            <a:spLocks/>
          </p:cNvSpPr>
          <p:nvPr/>
        </p:nvSpPr>
        <p:spPr bwMode="auto">
          <a:xfrm>
            <a:off x="14718197" y="2727136"/>
            <a:ext cx="2886928" cy="1449356"/>
          </a:xfrm>
          <a:custGeom>
            <a:avLst/>
            <a:gdLst>
              <a:gd name="T0" fmla="*/ 2147483647 w 595"/>
              <a:gd name="T1" fmla="*/ 2147483647 h 301"/>
              <a:gd name="T2" fmla="*/ 2147483647 w 595"/>
              <a:gd name="T3" fmla="*/ 2147483647 h 301"/>
              <a:gd name="T4" fmla="*/ 2147483647 w 595"/>
              <a:gd name="T5" fmla="*/ 2147483647 h 301"/>
              <a:gd name="T6" fmla="*/ 2147483647 w 595"/>
              <a:gd name="T7" fmla="*/ 2147483647 h 301"/>
              <a:gd name="T8" fmla="*/ 2147483647 w 595"/>
              <a:gd name="T9" fmla="*/ 2147483647 h 301"/>
              <a:gd name="T10" fmla="*/ 2147483647 w 595"/>
              <a:gd name="T11" fmla="*/ 2147483647 h 301"/>
              <a:gd name="T12" fmla="*/ 2147483647 w 595"/>
              <a:gd name="T13" fmla="*/ 2147483647 h 301"/>
              <a:gd name="T14" fmla="*/ 2147483647 w 595"/>
              <a:gd name="T15" fmla="*/ 2147483647 h 301"/>
              <a:gd name="T16" fmla="*/ 2147483647 w 595"/>
              <a:gd name="T17" fmla="*/ 2147483647 h 301"/>
              <a:gd name="T18" fmla="*/ 2147483647 w 595"/>
              <a:gd name="T19" fmla="*/ 2147483647 h 301"/>
              <a:gd name="T20" fmla="*/ 2147483647 w 595"/>
              <a:gd name="T21" fmla="*/ 2147483647 h 301"/>
              <a:gd name="T22" fmla="*/ 2147483647 w 595"/>
              <a:gd name="T23" fmla="*/ 2147483647 h 301"/>
              <a:gd name="T24" fmla="*/ 2147483647 w 595"/>
              <a:gd name="T25" fmla="*/ 2147483647 h 301"/>
              <a:gd name="T26" fmla="*/ 2147483647 w 595"/>
              <a:gd name="T27" fmla="*/ 2147483647 h 301"/>
              <a:gd name="T28" fmla="*/ 2147483647 w 595"/>
              <a:gd name="T29" fmla="*/ 2147483647 h 301"/>
              <a:gd name="T30" fmla="*/ 2147483647 w 595"/>
              <a:gd name="T31" fmla="*/ 2147483647 h 301"/>
              <a:gd name="T32" fmla="*/ 2147483647 w 595"/>
              <a:gd name="T33" fmla="*/ 2147483647 h 301"/>
              <a:gd name="T34" fmla="*/ 2147483647 w 595"/>
              <a:gd name="T35" fmla="*/ 2147483647 h 301"/>
              <a:gd name="T36" fmla="*/ 2147483647 w 595"/>
              <a:gd name="T37" fmla="*/ 2147483647 h 301"/>
              <a:gd name="T38" fmla="*/ 2147483647 w 595"/>
              <a:gd name="T39" fmla="*/ 2147483647 h 301"/>
              <a:gd name="T40" fmla="*/ 2147483647 w 595"/>
              <a:gd name="T41" fmla="*/ 2147483647 h 301"/>
              <a:gd name="T42" fmla="*/ 2147483647 w 595"/>
              <a:gd name="T43" fmla="*/ 0 h 301"/>
              <a:gd name="T44" fmla="*/ 2147483647 w 595"/>
              <a:gd name="T45" fmla="*/ 2147483647 h 301"/>
              <a:gd name="T46" fmla="*/ 2147483647 w 595"/>
              <a:gd name="T47" fmla="*/ 2147483647 h 301"/>
              <a:gd name="T48" fmla="*/ 2147483647 w 595"/>
              <a:gd name="T49" fmla="*/ 2147483647 h 301"/>
              <a:gd name="T50" fmla="*/ 2147483647 w 595"/>
              <a:gd name="T51" fmla="*/ 2147483647 h 301"/>
              <a:gd name="T52" fmla="*/ 2147483647 w 595"/>
              <a:gd name="T53" fmla="*/ 2147483647 h 301"/>
              <a:gd name="T54" fmla="*/ 0 w 595"/>
              <a:gd name="T55" fmla="*/ 2147483647 h 301"/>
              <a:gd name="T56" fmla="*/ 2147483647 w 595"/>
              <a:gd name="T57" fmla="*/ 2147483647 h 301"/>
              <a:gd name="T58" fmla="*/ 2147483647 w 595"/>
              <a:gd name="T59" fmla="*/ 2147483647 h 30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95" h="301">
                <a:moveTo>
                  <a:pt x="42" y="126"/>
                </a:moveTo>
                <a:lnTo>
                  <a:pt x="48" y="186"/>
                </a:lnTo>
                <a:lnTo>
                  <a:pt x="127" y="210"/>
                </a:lnTo>
                <a:lnTo>
                  <a:pt x="181" y="264"/>
                </a:lnTo>
                <a:lnTo>
                  <a:pt x="253" y="270"/>
                </a:lnTo>
                <a:lnTo>
                  <a:pt x="313" y="301"/>
                </a:lnTo>
                <a:lnTo>
                  <a:pt x="379" y="258"/>
                </a:lnTo>
                <a:lnTo>
                  <a:pt x="445" y="252"/>
                </a:lnTo>
                <a:lnTo>
                  <a:pt x="457" y="210"/>
                </a:lnTo>
                <a:lnTo>
                  <a:pt x="499" y="192"/>
                </a:lnTo>
                <a:lnTo>
                  <a:pt x="541" y="174"/>
                </a:lnTo>
                <a:lnTo>
                  <a:pt x="595" y="156"/>
                </a:lnTo>
                <a:lnTo>
                  <a:pt x="583" y="132"/>
                </a:lnTo>
                <a:lnTo>
                  <a:pt x="529" y="126"/>
                </a:lnTo>
                <a:lnTo>
                  <a:pt x="529" y="96"/>
                </a:lnTo>
                <a:lnTo>
                  <a:pt x="541" y="72"/>
                </a:lnTo>
                <a:lnTo>
                  <a:pt x="499" y="60"/>
                </a:lnTo>
                <a:lnTo>
                  <a:pt x="403" y="84"/>
                </a:lnTo>
                <a:lnTo>
                  <a:pt x="367" y="54"/>
                </a:lnTo>
                <a:lnTo>
                  <a:pt x="307" y="54"/>
                </a:lnTo>
                <a:lnTo>
                  <a:pt x="289" y="36"/>
                </a:lnTo>
                <a:lnTo>
                  <a:pt x="217" y="0"/>
                </a:lnTo>
                <a:lnTo>
                  <a:pt x="193" y="30"/>
                </a:lnTo>
                <a:lnTo>
                  <a:pt x="169" y="66"/>
                </a:lnTo>
                <a:lnTo>
                  <a:pt x="121" y="48"/>
                </a:lnTo>
                <a:lnTo>
                  <a:pt x="54" y="54"/>
                </a:lnTo>
                <a:lnTo>
                  <a:pt x="12" y="78"/>
                </a:lnTo>
                <a:lnTo>
                  <a:pt x="0" y="102"/>
                </a:lnTo>
                <a:lnTo>
                  <a:pt x="6" y="108"/>
                </a:lnTo>
                <a:lnTo>
                  <a:pt x="4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5" name="Line 449"/>
          <p:cNvSpPr>
            <a:spLocks noChangeShapeType="1"/>
          </p:cNvSpPr>
          <p:nvPr/>
        </p:nvSpPr>
        <p:spPr bwMode="auto">
          <a:xfrm>
            <a:off x="17493185" y="6674568"/>
            <a:ext cx="0" cy="0"/>
          </a:xfrm>
          <a:prstGeom prst="line">
            <a:avLst/>
          </a:prstGeom>
          <a:noFill/>
          <a:ln w="25400">
            <a:solidFill>
              <a:schemeClr val="bg1"/>
            </a:solidFill>
            <a:round/>
            <a:headEnd/>
            <a:tailEnd/>
          </a:ln>
          <a:extLst>
            <a:ext uri="{909E8E84-426E-40DD-AFC4-6F175D3DCCD1}">
              <a14:hiddenFill xmlns:a14="http://schemas.microsoft.com/office/drawing/2010/main">
                <a:noFill/>
              </a14:hiddenFill>
            </a:ext>
          </a:extLst>
        </p:spPr>
        <p:txBody>
          <a:bodyPr/>
          <a:lstStyle/>
          <a:p>
            <a:endParaRPr lang="en-AU"/>
          </a:p>
        </p:txBody>
      </p:sp>
      <p:sp>
        <p:nvSpPr>
          <p:cNvPr id="96" name="Freeform 506"/>
          <p:cNvSpPr>
            <a:spLocks/>
          </p:cNvSpPr>
          <p:nvPr/>
        </p:nvSpPr>
        <p:spPr bwMode="auto">
          <a:xfrm>
            <a:off x="18047003" y="4023307"/>
            <a:ext cx="459552" cy="577386"/>
          </a:xfrm>
          <a:custGeom>
            <a:avLst/>
            <a:gdLst>
              <a:gd name="T0" fmla="*/ 2147483647 w 78"/>
              <a:gd name="T1" fmla="*/ 2147483647 h 98"/>
              <a:gd name="T2" fmla="*/ 2147483647 w 78"/>
              <a:gd name="T3" fmla="*/ 2147483647 h 98"/>
              <a:gd name="T4" fmla="*/ 2147483647 w 78"/>
              <a:gd name="T5" fmla="*/ 2147483647 h 98"/>
              <a:gd name="T6" fmla="*/ 2147483647 w 78"/>
              <a:gd name="T7" fmla="*/ 2147483647 h 98"/>
              <a:gd name="T8" fmla="*/ 0 w 78"/>
              <a:gd name="T9" fmla="*/ 2147483647 h 98"/>
              <a:gd name="T10" fmla="*/ 0 w 78"/>
              <a:gd name="T11" fmla="*/ 2147483647 h 98"/>
              <a:gd name="T12" fmla="*/ 2147483647 w 78"/>
              <a:gd name="T13" fmla="*/ 2147483647 h 98"/>
              <a:gd name="T14" fmla="*/ 2147483647 w 78"/>
              <a:gd name="T15" fmla="*/ 2147483647 h 98"/>
              <a:gd name="T16" fmla="*/ 2147483647 w 78"/>
              <a:gd name="T17" fmla="*/ 2147483647 h 98"/>
              <a:gd name="T18" fmla="*/ 2147483647 w 78"/>
              <a:gd name="T19" fmla="*/ 2147483647 h 98"/>
              <a:gd name="T20" fmla="*/ 2147483647 w 78"/>
              <a:gd name="T21" fmla="*/ 2147483647 h 98"/>
              <a:gd name="T22" fmla="*/ 2147483647 w 78"/>
              <a:gd name="T23" fmla="*/ 2147483647 h 98"/>
              <a:gd name="T24" fmla="*/ 2147483647 w 78"/>
              <a:gd name="T25" fmla="*/ 2147483647 h 98"/>
              <a:gd name="T26" fmla="*/ 2147483647 w 78"/>
              <a:gd name="T27" fmla="*/ 2147483647 h 98"/>
              <a:gd name="T28" fmla="*/ 2147483647 w 78"/>
              <a:gd name="T29" fmla="*/ 2147483647 h 98"/>
              <a:gd name="T30" fmla="*/ 2147483647 w 78"/>
              <a:gd name="T31" fmla="*/ 2147483647 h 98"/>
              <a:gd name="T32" fmla="*/ 2147483647 w 78"/>
              <a:gd name="T33" fmla="*/ 2147483647 h 98"/>
              <a:gd name="T34" fmla="*/ 2147483647 w 78"/>
              <a:gd name="T35" fmla="*/ 2147483647 h 98"/>
              <a:gd name="T36" fmla="*/ 2147483647 w 78"/>
              <a:gd name="T37" fmla="*/ 2147483647 h 98"/>
              <a:gd name="T38" fmla="*/ 2147483647 w 78"/>
              <a:gd name="T39" fmla="*/ 2147483647 h 98"/>
              <a:gd name="T40" fmla="*/ 2147483647 w 78"/>
              <a:gd name="T41" fmla="*/ 2147483647 h 98"/>
              <a:gd name="T42" fmla="*/ 2147483647 w 78"/>
              <a:gd name="T43" fmla="*/ 2147483647 h 98"/>
              <a:gd name="T44" fmla="*/ 2147483647 w 78"/>
              <a:gd name="T45" fmla="*/ 2147483647 h 98"/>
              <a:gd name="T46" fmla="*/ 2147483647 w 78"/>
              <a:gd name="T47" fmla="*/ 2147483647 h 98"/>
              <a:gd name="T48" fmla="*/ 2147483647 w 78"/>
              <a:gd name="T49" fmla="*/ 2147483647 h 98"/>
              <a:gd name="T50" fmla="*/ 2147483647 w 78"/>
              <a:gd name="T51" fmla="*/ 2147483647 h 98"/>
              <a:gd name="T52" fmla="*/ 2147483647 w 78"/>
              <a:gd name="T53" fmla="*/ 2147483647 h 98"/>
              <a:gd name="T54" fmla="*/ 2147483647 w 78"/>
              <a:gd name="T55" fmla="*/ 2147483647 h 98"/>
              <a:gd name="T56" fmla="*/ 2147483647 w 78"/>
              <a:gd name="T57" fmla="*/ 2147483647 h 98"/>
              <a:gd name="T58" fmla="*/ 2147483647 w 78"/>
              <a:gd name="T59" fmla="*/ 2147483647 h 98"/>
              <a:gd name="T60" fmla="*/ 2147483647 w 78"/>
              <a:gd name="T61" fmla="*/ 2147483647 h 98"/>
              <a:gd name="T62" fmla="*/ 2147483647 w 78"/>
              <a:gd name="T63" fmla="*/ 0 h 98"/>
              <a:gd name="T64" fmla="*/ 2147483647 w 78"/>
              <a:gd name="T65" fmla="*/ 2147483647 h 9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98">
                <a:moveTo>
                  <a:pt x="32" y="12"/>
                </a:moveTo>
                <a:lnTo>
                  <a:pt x="34" y="32"/>
                </a:lnTo>
                <a:lnTo>
                  <a:pt x="20" y="22"/>
                </a:lnTo>
                <a:lnTo>
                  <a:pt x="6" y="34"/>
                </a:lnTo>
                <a:lnTo>
                  <a:pt x="0" y="56"/>
                </a:lnTo>
                <a:lnTo>
                  <a:pt x="6" y="56"/>
                </a:lnTo>
                <a:lnTo>
                  <a:pt x="10" y="56"/>
                </a:lnTo>
                <a:lnTo>
                  <a:pt x="30" y="70"/>
                </a:lnTo>
                <a:lnTo>
                  <a:pt x="34" y="84"/>
                </a:lnTo>
                <a:lnTo>
                  <a:pt x="36" y="92"/>
                </a:lnTo>
                <a:lnTo>
                  <a:pt x="40" y="98"/>
                </a:lnTo>
                <a:lnTo>
                  <a:pt x="70" y="88"/>
                </a:lnTo>
                <a:lnTo>
                  <a:pt x="70" y="84"/>
                </a:lnTo>
                <a:lnTo>
                  <a:pt x="68" y="82"/>
                </a:lnTo>
                <a:lnTo>
                  <a:pt x="66" y="78"/>
                </a:lnTo>
                <a:lnTo>
                  <a:pt x="64" y="76"/>
                </a:lnTo>
                <a:lnTo>
                  <a:pt x="64" y="60"/>
                </a:lnTo>
                <a:lnTo>
                  <a:pt x="64" y="46"/>
                </a:lnTo>
                <a:lnTo>
                  <a:pt x="54" y="26"/>
                </a:lnTo>
                <a:lnTo>
                  <a:pt x="64" y="16"/>
                </a:lnTo>
                <a:lnTo>
                  <a:pt x="78" y="4"/>
                </a:lnTo>
                <a:lnTo>
                  <a:pt x="52" y="0"/>
                </a:lnTo>
                <a:lnTo>
                  <a:pt x="32" y="1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7" name="Freeform 517"/>
          <p:cNvSpPr>
            <a:spLocks/>
          </p:cNvSpPr>
          <p:nvPr/>
        </p:nvSpPr>
        <p:spPr bwMode="auto">
          <a:xfrm>
            <a:off x="18223754" y="4541776"/>
            <a:ext cx="318151" cy="388852"/>
          </a:xfrm>
          <a:custGeom>
            <a:avLst/>
            <a:gdLst>
              <a:gd name="T0" fmla="*/ 2147483647 w 54"/>
              <a:gd name="T1" fmla="*/ 2147483647 h 66"/>
              <a:gd name="T2" fmla="*/ 2147483647 w 54"/>
              <a:gd name="T3" fmla="*/ 2147483647 h 66"/>
              <a:gd name="T4" fmla="*/ 2147483647 w 54"/>
              <a:gd name="T5" fmla="*/ 2147483647 h 66"/>
              <a:gd name="T6" fmla="*/ 2147483647 w 54"/>
              <a:gd name="T7" fmla="*/ 2147483647 h 66"/>
              <a:gd name="T8" fmla="*/ 0 w 54"/>
              <a:gd name="T9" fmla="*/ 2147483647 h 66"/>
              <a:gd name="T10" fmla="*/ 0 w 54"/>
              <a:gd name="T11" fmla="*/ 2147483647 h 66"/>
              <a:gd name="T12" fmla="*/ 2147483647 w 54"/>
              <a:gd name="T13" fmla="*/ 2147483647 h 66"/>
              <a:gd name="T14" fmla="*/ 2147483647 w 54"/>
              <a:gd name="T15" fmla="*/ 2147483647 h 66"/>
              <a:gd name="T16" fmla="*/ 2147483647 w 54"/>
              <a:gd name="T17" fmla="*/ 2147483647 h 66"/>
              <a:gd name="T18" fmla="*/ 2147483647 w 54"/>
              <a:gd name="T19" fmla="*/ 2147483647 h 66"/>
              <a:gd name="T20" fmla="*/ 2147483647 w 54"/>
              <a:gd name="T21" fmla="*/ 2147483647 h 66"/>
              <a:gd name="T22" fmla="*/ 2147483647 w 54"/>
              <a:gd name="T23" fmla="*/ 2147483647 h 66"/>
              <a:gd name="T24" fmla="*/ 2147483647 w 54"/>
              <a:gd name="T25" fmla="*/ 2147483647 h 66"/>
              <a:gd name="T26" fmla="*/ 2147483647 w 54"/>
              <a:gd name="T27" fmla="*/ 0 h 66"/>
              <a:gd name="T28" fmla="*/ 2147483647 w 54"/>
              <a:gd name="T29" fmla="*/ 2147483647 h 66"/>
              <a:gd name="T30" fmla="*/ 2147483647 w 54"/>
              <a:gd name="T31" fmla="*/ 2147483647 h 66"/>
              <a:gd name="T32" fmla="*/ 2147483647 w 54"/>
              <a:gd name="T33" fmla="*/ 2147483647 h 66"/>
              <a:gd name="T34" fmla="*/ 2147483647 w 54"/>
              <a:gd name="T35" fmla="*/ 2147483647 h 6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4" h="66">
                <a:moveTo>
                  <a:pt x="10" y="12"/>
                </a:moveTo>
                <a:lnTo>
                  <a:pt x="10" y="12"/>
                </a:lnTo>
                <a:lnTo>
                  <a:pt x="10" y="36"/>
                </a:lnTo>
                <a:lnTo>
                  <a:pt x="0" y="66"/>
                </a:lnTo>
                <a:lnTo>
                  <a:pt x="20" y="66"/>
                </a:lnTo>
                <a:lnTo>
                  <a:pt x="40" y="60"/>
                </a:lnTo>
                <a:lnTo>
                  <a:pt x="50" y="52"/>
                </a:lnTo>
                <a:lnTo>
                  <a:pt x="54" y="36"/>
                </a:lnTo>
                <a:lnTo>
                  <a:pt x="40" y="0"/>
                </a:lnTo>
                <a:lnTo>
                  <a:pt x="10" y="10"/>
                </a:lnTo>
                <a:lnTo>
                  <a:pt x="10" y="1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98" name="Freeform 296"/>
          <p:cNvSpPr>
            <a:spLocks/>
          </p:cNvSpPr>
          <p:nvPr/>
        </p:nvSpPr>
        <p:spPr bwMode="auto">
          <a:xfrm>
            <a:off x="13127441" y="4636043"/>
            <a:ext cx="2710177" cy="3305240"/>
          </a:xfrm>
          <a:custGeom>
            <a:avLst/>
            <a:gdLst>
              <a:gd name="T0" fmla="*/ 639173 w 10736"/>
              <a:gd name="T1" fmla="*/ 413856 h 10000"/>
              <a:gd name="T2" fmla="*/ 649104 w 10736"/>
              <a:gd name="T3" fmla="*/ 463284 h 10000"/>
              <a:gd name="T4" fmla="*/ 730250 w 10736"/>
              <a:gd name="T5" fmla="*/ 360688 h 10000"/>
              <a:gd name="T6" fmla="*/ 720523 w 10736"/>
              <a:gd name="T7" fmla="*/ 301019 h 10000"/>
              <a:gd name="T8" fmla="*/ 683929 w 10736"/>
              <a:gd name="T9" fmla="*/ 248474 h 10000"/>
              <a:gd name="T10" fmla="*/ 617271 w 10736"/>
              <a:gd name="T11" fmla="*/ 226209 h 10000"/>
              <a:gd name="T12" fmla="*/ 598089 w 10736"/>
              <a:gd name="T13" fmla="*/ 287927 h 10000"/>
              <a:gd name="T14" fmla="*/ 573875 w 10736"/>
              <a:gd name="T15" fmla="*/ 308054 h 10000"/>
              <a:gd name="T16" fmla="*/ 561971 w 10736"/>
              <a:gd name="T17" fmla="*/ 280446 h 10000"/>
              <a:gd name="T18" fmla="*/ 493408 w 10736"/>
              <a:gd name="T19" fmla="*/ 280713 h 10000"/>
              <a:gd name="T20" fmla="*/ 463072 w 10736"/>
              <a:gd name="T21" fmla="*/ 308856 h 10000"/>
              <a:gd name="T22" fmla="*/ 417499 w 10736"/>
              <a:gd name="T23" fmla="*/ 299505 h 10000"/>
              <a:gd name="T24" fmla="*/ 288400 w 10736"/>
              <a:gd name="T25" fmla="*/ 243309 h 10000"/>
              <a:gd name="T26" fmla="*/ 273232 w 10736"/>
              <a:gd name="T27" fmla="*/ 168410 h 10000"/>
              <a:gd name="T28" fmla="*/ 273232 w 10736"/>
              <a:gd name="T29" fmla="*/ 102952 h 10000"/>
              <a:gd name="T30" fmla="*/ 287924 w 10736"/>
              <a:gd name="T31" fmla="*/ 53524 h 10000"/>
              <a:gd name="T32" fmla="*/ 242895 w 10736"/>
              <a:gd name="T33" fmla="*/ 0 h 10000"/>
              <a:gd name="T34" fmla="*/ 220109 w 10736"/>
              <a:gd name="T35" fmla="*/ 9351 h 10000"/>
              <a:gd name="T36" fmla="*/ 144200 w 10736"/>
              <a:gd name="T37" fmla="*/ 37405 h 10000"/>
              <a:gd name="T38" fmla="*/ 166986 w 10736"/>
              <a:gd name="T39" fmla="*/ 102952 h 10000"/>
              <a:gd name="T40" fmla="*/ 136650 w 10736"/>
              <a:gd name="T41" fmla="*/ 187202 h 10000"/>
              <a:gd name="T42" fmla="*/ 60741 w 10736"/>
              <a:gd name="T43" fmla="*/ 271362 h 10000"/>
              <a:gd name="T44" fmla="*/ 53123 w 10736"/>
              <a:gd name="T45" fmla="*/ 336909 h 10000"/>
              <a:gd name="T46" fmla="*/ 45573 w 10736"/>
              <a:gd name="T47" fmla="*/ 393016 h 10000"/>
              <a:gd name="T48" fmla="*/ 0 w 10736"/>
              <a:gd name="T49" fmla="*/ 411719 h 10000"/>
              <a:gd name="T50" fmla="*/ 53123 w 10736"/>
              <a:gd name="T51" fmla="*/ 495968 h 10000"/>
              <a:gd name="T52" fmla="*/ 113795 w 10736"/>
              <a:gd name="T53" fmla="*/ 636325 h 10000"/>
              <a:gd name="T54" fmla="*/ 174536 w 10736"/>
              <a:gd name="T55" fmla="*/ 796987 h 10000"/>
              <a:gd name="T56" fmla="*/ 220109 w 10736"/>
              <a:gd name="T57" fmla="*/ 890588 h 10000"/>
              <a:gd name="T58" fmla="*/ 273232 w 10736"/>
              <a:gd name="T59" fmla="*/ 815690 h 10000"/>
              <a:gd name="T60" fmla="*/ 288400 w 10736"/>
              <a:gd name="T61" fmla="*/ 712827 h 10000"/>
              <a:gd name="T62" fmla="*/ 349141 w 10736"/>
              <a:gd name="T63" fmla="*/ 598920 h 10000"/>
              <a:gd name="T64" fmla="*/ 451577 w 10736"/>
              <a:gd name="T65" fmla="*/ 523220 h 10000"/>
              <a:gd name="T66" fmla="*/ 548368 w 10736"/>
              <a:gd name="T67" fmla="*/ 472546 h 10000"/>
              <a:gd name="T68" fmla="*/ 541022 w 10736"/>
              <a:gd name="T69" fmla="*/ 391235 h 10000"/>
              <a:gd name="T70" fmla="*/ 572106 w 10736"/>
              <a:gd name="T71" fmla="*/ 376541 h 1000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0736" h="10000">
                <a:moveTo>
                  <a:pt x="8784" y="4472"/>
                </a:moveTo>
                <a:cubicBezTo>
                  <a:pt x="8948" y="4542"/>
                  <a:pt x="9262" y="4499"/>
                  <a:pt x="9397" y="4647"/>
                </a:cubicBezTo>
                <a:cubicBezTo>
                  <a:pt x="9282" y="4891"/>
                  <a:pt x="9246" y="4846"/>
                  <a:pt x="9150" y="5059"/>
                </a:cubicBezTo>
                <a:cubicBezTo>
                  <a:pt x="9278" y="5100"/>
                  <a:pt x="9553" y="5244"/>
                  <a:pt x="9543" y="5202"/>
                </a:cubicBezTo>
                <a:cubicBezTo>
                  <a:pt x="9555" y="5140"/>
                  <a:pt x="9941" y="4675"/>
                  <a:pt x="9949" y="4570"/>
                </a:cubicBezTo>
                <a:cubicBezTo>
                  <a:pt x="10062" y="4506"/>
                  <a:pt x="10576" y="4087"/>
                  <a:pt x="10736" y="4050"/>
                </a:cubicBezTo>
                <a:lnTo>
                  <a:pt x="10429" y="3991"/>
                </a:lnTo>
                <a:cubicBezTo>
                  <a:pt x="10556" y="3858"/>
                  <a:pt x="10557" y="3689"/>
                  <a:pt x="10593" y="3380"/>
                </a:cubicBezTo>
                <a:cubicBezTo>
                  <a:pt x="10678" y="3109"/>
                  <a:pt x="10563" y="3146"/>
                  <a:pt x="10508" y="3001"/>
                </a:cubicBezTo>
                <a:cubicBezTo>
                  <a:pt x="10453" y="2856"/>
                  <a:pt x="10430" y="2809"/>
                  <a:pt x="10055" y="2790"/>
                </a:cubicBezTo>
                <a:cubicBezTo>
                  <a:pt x="9757" y="2713"/>
                  <a:pt x="9789" y="2667"/>
                  <a:pt x="9600" y="2544"/>
                </a:cubicBezTo>
                <a:lnTo>
                  <a:pt x="9075" y="2540"/>
                </a:lnTo>
                <a:cubicBezTo>
                  <a:pt x="8904" y="2631"/>
                  <a:pt x="8281" y="3056"/>
                  <a:pt x="8247" y="3163"/>
                </a:cubicBezTo>
                <a:cubicBezTo>
                  <a:pt x="8213" y="3270"/>
                  <a:pt x="8677" y="3148"/>
                  <a:pt x="8793" y="3233"/>
                </a:cubicBezTo>
                <a:cubicBezTo>
                  <a:pt x="8909" y="3318"/>
                  <a:pt x="8879" y="3366"/>
                  <a:pt x="8859" y="3438"/>
                </a:cubicBezTo>
                <a:lnTo>
                  <a:pt x="8437" y="3459"/>
                </a:lnTo>
                <a:cubicBezTo>
                  <a:pt x="8303" y="3436"/>
                  <a:pt x="8184" y="3409"/>
                  <a:pt x="8149" y="3340"/>
                </a:cubicBezTo>
                <a:lnTo>
                  <a:pt x="8262" y="3149"/>
                </a:lnTo>
                <a:lnTo>
                  <a:pt x="7715" y="3110"/>
                </a:lnTo>
                <a:lnTo>
                  <a:pt x="7254" y="3152"/>
                </a:lnTo>
                <a:lnTo>
                  <a:pt x="7031" y="3152"/>
                </a:lnTo>
                <a:lnTo>
                  <a:pt x="6808" y="3468"/>
                </a:lnTo>
                <a:lnTo>
                  <a:pt x="6584" y="3468"/>
                </a:lnTo>
                <a:lnTo>
                  <a:pt x="6138" y="3363"/>
                </a:lnTo>
                <a:lnTo>
                  <a:pt x="5357" y="3257"/>
                </a:lnTo>
                <a:lnTo>
                  <a:pt x="4240" y="2732"/>
                </a:lnTo>
                <a:lnTo>
                  <a:pt x="4575" y="2102"/>
                </a:lnTo>
                <a:lnTo>
                  <a:pt x="4017" y="1891"/>
                </a:lnTo>
                <a:lnTo>
                  <a:pt x="3794" y="1471"/>
                </a:lnTo>
                <a:lnTo>
                  <a:pt x="4017" y="1156"/>
                </a:lnTo>
                <a:cubicBezTo>
                  <a:pt x="3980" y="1051"/>
                  <a:pt x="4011" y="999"/>
                  <a:pt x="3974" y="894"/>
                </a:cubicBezTo>
                <a:lnTo>
                  <a:pt x="4233" y="601"/>
                </a:lnTo>
                <a:cubicBezTo>
                  <a:pt x="4235" y="401"/>
                  <a:pt x="4238" y="200"/>
                  <a:pt x="4240" y="0"/>
                </a:cubicBezTo>
                <a:lnTo>
                  <a:pt x="3571" y="0"/>
                </a:lnTo>
                <a:lnTo>
                  <a:pt x="3125" y="0"/>
                </a:lnTo>
                <a:lnTo>
                  <a:pt x="3236" y="105"/>
                </a:lnTo>
                <a:lnTo>
                  <a:pt x="3348" y="210"/>
                </a:lnTo>
                <a:lnTo>
                  <a:pt x="2120" y="420"/>
                </a:lnTo>
                <a:lnTo>
                  <a:pt x="2120" y="946"/>
                </a:lnTo>
                <a:lnTo>
                  <a:pt x="2455" y="1156"/>
                </a:lnTo>
                <a:cubicBezTo>
                  <a:pt x="2381" y="1331"/>
                  <a:pt x="2306" y="1506"/>
                  <a:pt x="2232" y="1681"/>
                </a:cubicBezTo>
                <a:lnTo>
                  <a:pt x="2009" y="2102"/>
                </a:lnTo>
                <a:lnTo>
                  <a:pt x="1339" y="3047"/>
                </a:lnTo>
                <a:lnTo>
                  <a:pt x="893" y="3047"/>
                </a:lnTo>
                <a:lnTo>
                  <a:pt x="557" y="3363"/>
                </a:lnTo>
                <a:lnTo>
                  <a:pt x="781" y="3783"/>
                </a:lnTo>
                <a:lnTo>
                  <a:pt x="1116" y="4203"/>
                </a:lnTo>
                <a:lnTo>
                  <a:pt x="670" y="4413"/>
                </a:lnTo>
                <a:lnTo>
                  <a:pt x="223" y="4518"/>
                </a:lnTo>
                <a:lnTo>
                  <a:pt x="0" y="4623"/>
                </a:lnTo>
                <a:lnTo>
                  <a:pt x="446" y="5149"/>
                </a:lnTo>
                <a:lnTo>
                  <a:pt x="781" y="5569"/>
                </a:lnTo>
                <a:lnTo>
                  <a:pt x="1450" y="5149"/>
                </a:lnTo>
                <a:cubicBezTo>
                  <a:pt x="1524" y="5814"/>
                  <a:pt x="1599" y="6480"/>
                  <a:pt x="1673" y="7145"/>
                </a:cubicBezTo>
                <a:lnTo>
                  <a:pt x="2009" y="8004"/>
                </a:lnTo>
                <a:lnTo>
                  <a:pt x="2566" y="8949"/>
                </a:lnTo>
                <a:lnTo>
                  <a:pt x="2901" y="9475"/>
                </a:lnTo>
                <a:lnTo>
                  <a:pt x="3236" y="10000"/>
                </a:lnTo>
                <a:lnTo>
                  <a:pt x="3571" y="9685"/>
                </a:lnTo>
                <a:lnTo>
                  <a:pt x="4017" y="9159"/>
                </a:lnTo>
                <a:lnTo>
                  <a:pt x="4128" y="8739"/>
                </a:lnTo>
                <a:cubicBezTo>
                  <a:pt x="4165" y="8494"/>
                  <a:pt x="4203" y="8249"/>
                  <a:pt x="4240" y="8004"/>
                </a:cubicBezTo>
                <a:cubicBezTo>
                  <a:pt x="4277" y="7788"/>
                  <a:pt x="4315" y="7572"/>
                  <a:pt x="4352" y="7356"/>
                </a:cubicBezTo>
                <a:lnTo>
                  <a:pt x="5133" y="6725"/>
                </a:lnTo>
                <a:lnTo>
                  <a:pt x="5915" y="6200"/>
                </a:lnTo>
                <a:lnTo>
                  <a:pt x="6639" y="5875"/>
                </a:lnTo>
                <a:cubicBezTo>
                  <a:pt x="6658" y="5668"/>
                  <a:pt x="7156" y="5557"/>
                  <a:pt x="7176" y="5350"/>
                </a:cubicBezTo>
                <a:cubicBezTo>
                  <a:pt x="7217" y="5258"/>
                  <a:pt x="8021" y="5398"/>
                  <a:pt x="8062" y="5306"/>
                </a:cubicBezTo>
                <a:cubicBezTo>
                  <a:pt x="7988" y="5026"/>
                  <a:pt x="7935" y="4864"/>
                  <a:pt x="7861" y="4584"/>
                </a:cubicBezTo>
                <a:cubicBezTo>
                  <a:pt x="7833" y="4487"/>
                  <a:pt x="7982" y="4490"/>
                  <a:pt x="7954" y="4393"/>
                </a:cubicBezTo>
                <a:cubicBezTo>
                  <a:pt x="7982" y="4385"/>
                  <a:pt x="8059" y="4243"/>
                  <a:pt x="8087" y="4235"/>
                </a:cubicBezTo>
                <a:cubicBezTo>
                  <a:pt x="8120" y="4206"/>
                  <a:pt x="8344" y="4234"/>
                  <a:pt x="8411" y="4228"/>
                </a:cubicBezTo>
                <a:cubicBezTo>
                  <a:pt x="8478" y="4222"/>
                  <a:pt x="8620" y="4402"/>
                  <a:pt x="8784" y="4472"/>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99" name="Freeform 298"/>
          <p:cNvSpPr>
            <a:spLocks/>
          </p:cNvSpPr>
          <p:nvPr/>
        </p:nvSpPr>
        <p:spPr bwMode="auto">
          <a:xfrm>
            <a:off x="15107049" y="6038265"/>
            <a:ext cx="418312" cy="512579"/>
          </a:xfrm>
          <a:custGeom>
            <a:avLst/>
            <a:gdLst>
              <a:gd name="T0" fmla="*/ 2147483647 w 90"/>
              <a:gd name="T1" fmla="*/ 2147483647 h 78"/>
              <a:gd name="T2" fmla="*/ 2147483647 w 90"/>
              <a:gd name="T3" fmla="*/ 2147483647 h 78"/>
              <a:gd name="T4" fmla="*/ 2147483647 w 90"/>
              <a:gd name="T5" fmla="*/ 2147483647 h 78"/>
              <a:gd name="T6" fmla="*/ 2147483647 w 90"/>
              <a:gd name="T7" fmla="*/ 2147483647 h 78"/>
              <a:gd name="T8" fmla="*/ 2147483647 w 90"/>
              <a:gd name="T9" fmla="*/ 0 h 78"/>
              <a:gd name="T10" fmla="*/ 2147483647 w 90"/>
              <a:gd name="T11" fmla="*/ 0 h 78"/>
              <a:gd name="T12" fmla="*/ 2147483647 w 90"/>
              <a:gd name="T13" fmla="*/ 2147483647 h 78"/>
              <a:gd name="T14" fmla="*/ 0 w 90"/>
              <a:gd name="T15" fmla="*/ 2147483647 h 78"/>
              <a:gd name="T16" fmla="*/ 2147483647 w 90"/>
              <a:gd name="T17" fmla="*/ 2147483647 h 78"/>
              <a:gd name="T18" fmla="*/ 2147483647 w 90"/>
              <a:gd name="T19" fmla="*/ 2147483647 h 78"/>
              <a:gd name="T20" fmla="*/ 2147483647 w 90"/>
              <a:gd name="T21" fmla="*/ 2147483647 h 78"/>
              <a:gd name="T22" fmla="*/ 2147483647 w 90"/>
              <a:gd name="T23" fmla="*/ 2147483647 h 78"/>
              <a:gd name="T24" fmla="*/ 2147483647 w 90"/>
              <a:gd name="T25" fmla="*/ 2147483647 h 78"/>
              <a:gd name="T26" fmla="*/ 2147483647 w 90"/>
              <a:gd name="T27" fmla="*/ 2147483647 h 78"/>
              <a:gd name="T28" fmla="*/ 2147483647 w 90"/>
              <a:gd name="T29" fmla="*/ 2147483647 h 7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0" h="78">
                <a:moveTo>
                  <a:pt x="72" y="42"/>
                </a:moveTo>
                <a:lnTo>
                  <a:pt x="78" y="30"/>
                </a:lnTo>
                <a:lnTo>
                  <a:pt x="84" y="18"/>
                </a:lnTo>
                <a:lnTo>
                  <a:pt x="48" y="12"/>
                </a:lnTo>
                <a:lnTo>
                  <a:pt x="30" y="0"/>
                </a:lnTo>
                <a:lnTo>
                  <a:pt x="12" y="0"/>
                </a:lnTo>
                <a:lnTo>
                  <a:pt x="6" y="12"/>
                </a:lnTo>
                <a:lnTo>
                  <a:pt x="0" y="18"/>
                </a:lnTo>
                <a:lnTo>
                  <a:pt x="6" y="30"/>
                </a:lnTo>
                <a:lnTo>
                  <a:pt x="18" y="78"/>
                </a:lnTo>
                <a:lnTo>
                  <a:pt x="54" y="72"/>
                </a:lnTo>
                <a:lnTo>
                  <a:pt x="78" y="66"/>
                </a:lnTo>
                <a:lnTo>
                  <a:pt x="84" y="72"/>
                </a:lnTo>
                <a:lnTo>
                  <a:pt x="90" y="48"/>
                </a:lnTo>
                <a:lnTo>
                  <a:pt x="72"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0" name="Freeform 331"/>
          <p:cNvSpPr>
            <a:spLocks/>
          </p:cNvSpPr>
          <p:nvPr/>
        </p:nvSpPr>
        <p:spPr bwMode="auto">
          <a:xfrm>
            <a:off x="14205622" y="5360723"/>
            <a:ext cx="795376" cy="447768"/>
          </a:xfrm>
          <a:custGeom>
            <a:avLst/>
            <a:gdLst>
              <a:gd name="T0" fmla="*/ 2147483647 w 10000"/>
              <a:gd name="T1" fmla="*/ 243402179 h 11631"/>
              <a:gd name="T2" fmla="*/ 2147483647 w 10000"/>
              <a:gd name="T3" fmla="*/ 201909865 h 11631"/>
              <a:gd name="T4" fmla="*/ 1716206681 w 10000"/>
              <a:gd name="T5" fmla="*/ 52554460 h 11631"/>
              <a:gd name="T6" fmla="*/ 729640913 w 10000"/>
              <a:gd name="T7" fmla="*/ 0 h 11631"/>
              <a:gd name="T8" fmla="*/ 0 w 10000"/>
              <a:gd name="T9" fmla="*/ 216853640 h 11631"/>
              <a:gd name="T10" fmla="*/ 2147483647 w 10000"/>
              <a:gd name="T11" fmla="*/ 419168950 h 11631"/>
              <a:gd name="T12" fmla="*/ 2147483647 w 10000"/>
              <a:gd name="T13" fmla="*/ 463190339 h 11631"/>
              <a:gd name="T14" fmla="*/ 2147483647 w 10000"/>
              <a:gd name="T15" fmla="*/ 525135769 h 11631"/>
              <a:gd name="T16" fmla="*/ 2147483647 w 10000"/>
              <a:gd name="T17" fmla="*/ 393253317 h 11631"/>
              <a:gd name="T18" fmla="*/ 2147483647 w 10000"/>
              <a:gd name="T19" fmla="*/ 366976575 h 11631"/>
              <a:gd name="T20" fmla="*/ 2147483647 w 10000"/>
              <a:gd name="T21" fmla="*/ 305167054 h 11631"/>
              <a:gd name="T22" fmla="*/ 2147483647 w 10000"/>
              <a:gd name="T23" fmla="*/ 298981436 h 11631"/>
              <a:gd name="T24" fmla="*/ 2147483647 w 10000"/>
              <a:gd name="T25" fmla="*/ 243402179 h 116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0000" h="11631">
                <a:moveTo>
                  <a:pt x="7686" y="5391"/>
                </a:moveTo>
                <a:lnTo>
                  <a:pt x="5498" y="4472"/>
                </a:lnTo>
                <a:lnTo>
                  <a:pt x="2084" y="1164"/>
                </a:lnTo>
                <a:lnTo>
                  <a:pt x="886" y="0"/>
                </a:lnTo>
                <a:lnTo>
                  <a:pt x="0" y="4803"/>
                </a:lnTo>
                <a:lnTo>
                  <a:pt x="3459" y="9284"/>
                </a:lnTo>
                <a:lnTo>
                  <a:pt x="5903" y="10259"/>
                </a:lnTo>
                <a:lnTo>
                  <a:pt x="8016" y="11631"/>
                </a:lnTo>
                <a:lnTo>
                  <a:pt x="8676" y="8710"/>
                </a:lnTo>
                <a:lnTo>
                  <a:pt x="10000" y="8128"/>
                </a:lnTo>
                <a:lnTo>
                  <a:pt x="8915" y="6759"/>
                </a:lnTo>
                <a:lnTo>
                  <a:pt x="8310" y="6622"/>
                </a:lnTo>
                <a:cubicBezTo>
                  <a:pt x="8207" y="6039"/>
                  <a:pt x="7790" y="5973"/>
                  <a:pt x="7686" y="539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101" name="Freeform 447"/>
          <p:cNvSpPr>
            <a:spLocks/>
          </p:cNvSpPr>
          <p:nvPr/>
        </p:nvSpPr>
        <p:spPr bwMode="auto">
          <a:xfrm>
            <a:off x="15495900" y="5867408"/>
            <a:ext cx="1001587" cy="1814640"/>
          </a:xfrm>
          <a:custGeom>
            <a:avLst/>
            <a:gdLst>
              <a:gd name="T0" fmla="*/ 61661990 w 12864"/>
              <a:gd name="T1" fmla="*/ 0 h 10000"/>
              <a:gd name="T2" fmla="*/ 48236946 w 12864"/>
              <a:gd name="T3" fmla="*/ 73483611 h 10000"/>
              <a:gd name="T4" fmla="*/ 41690569 w 12864"/>
              <a:gd name="T5" fmla="*/ 93173579 h 10000"/>
              <a:gd name="T6" fmla="*/ 39619366 w 12864"/>
              <a:gd name="T7" fmla="*/ 70552551 h 10000"/>
              <a:gd name="T8" fmla="*/ 17105342 w 12864"/>
              <a:gd name="T9" fmla="*/ 177087862 h 10000"/>
              <a:gd name="T10" fmla="*/ 3337878 w 12864"/>
              <a:gd name="T11" fmla="*/ 316435825 h 10000"/>
              <a:gd name="T12" fmla="*/ 0 w 12864"/>
              <a:gd name="T13" fmla="*/ 413360432 h 10000"/>
              <a:gd name="T14" fmla="*/ 22800976 w 12864"/>
              <a:gd name="T15" fmla="*/ 632988803 h 10000"/>
              <a:gd name="T16" fmla="*/ 17678386 w 12864"/>
              <a:gd name="T17" fmla="*/ 751946328 h 10000"/>
              <a:gd name="T18" fmla="*/ 43928156 w 12864"/>
              <a:gd name="T19" fmla="*/ 774916368 h 10000"/>
              <a:gd name="T20" fmla="*/ 58990009 w 12864"/>
              <a:gd name="T21" fmla="*/ 770933430 h 10000"/>
              <a:gd name="T22" fmla="*/ 50603933 w 12864"/>
              <a:gd name="T23" fmla="*/ 678697022 h 10000"/>
              <a:gd name="T24" fmla="*/ 56142434 w 12864"/>
              <a:gd name="T25" fmla="*/ 703778055 h 10000"/>
              <a:gd name="T26" fmla="*/ 61791830 w 12864"/>
              <a:gd name="T27" fmla="*/ 838323062 h 10000"/>
              <a:gd name="T28" fmla="*/ 68310032 w 12864"/>
              <a:gd name="T29" fmla="*/ 939347759 h 10000"/>
              <a:gd name="T30" fmla="*/ 69863240 w 12864"/>
              <a:gd name="T31" fmla="*/ 1171986453 h 10000"/>
              <a:gd name="T32" fmla="*/ 83279473 w 12864"/>
              <a:gd name="T33" fmla="*/ 1041192475 h 10000"/>
              <a:gd name="T34" fmla="*/ 77463712 w 12864"/>
              <a:gd name="T35" fmla="*/ 812773420 h 10000"/>
              <a:gd name="T36" fmla="*/ 67986556 w 12864"/>
              <a:gd name="T37" fmla="*/ 747843842 h 10000"/>
              <a:gd name="T38" fmla="*/ 72720508 w 12864"/>
              <a:gd name="T39" fmla="*/ 695924540 h 10000"/>
              <a:gd name="T40" fmla="*/ 71925212 w 12864"/>
              <a:gd name="T41" fmla="*/ 652795923 h 10000"/>
              <a:gd name="T42" fmla="*/ 59295024 w 12864"/>
              <a:gd name="T43" fmla="*/ 561967642 h 10000"/>
              <a:gd name="T44" fmla="*/ 65610338 w 12864"/>
              <a:gd name="T45" fmla="*/ 492820822 h 10000"/>
              <a:gd name="T46" fmla="*/ 73191887 w 12864"/>
              <a:gd name="T47" fmla="*/ 491766548 h 10000"/>
              <a:gd name="T48" fmla="*/ 89548570 w 12864"/>
              <a:gd name="T49" fmla="*/ 447815517 h 10000"/>
              <a:gd name="T50" fmla="*/ 95484498 w 12864"/>
              <a:gd name="T51" fmla="*/ 410195117 h 10000"/>
              <a:gd name="T52" fmla="*/ 102770284 w 12864"/>
              <a:gd name="T53" fmla="*/ 351830476 h 10000"/>
              <a:gd name="T54" fmla="*/ 118941700 w 12864"/>
              <a:gd name="T55" fmla="*/ 341165449 h 10000"/>
              <a:gd name="T56" fmla="*/ 113393948 w 12864"/>
              <a:gd name="T57" fmla="*/ 240492209 h 10000"/>
              <a:gd name="T58" fmla="*/ 102187569 w 12864"/>
              <a:gd name="T59" fmla="*/ 202403199 h 10000"/>
              <a:gd name="T60" fmla="*/ 87921012 w 12864"/>
              <a:gd name="T61" fmla="*/ 190447247 h 10000"/>
              <a:gd name="T62" fmla="*/ 71915960 w 12864"/>
              <a:gd name="T63" fmla="*/ 200526512 h 10000"/>
              <a:gd name="T64" fmla="*/ 68698230 w 12864"/>
              <a:gd name="T65" fmla="*/ 206620442 h 10000"/>
              <a:gd name="T66" fmla="*/ 65610338 w 12864"/>
              <a:gd name="T67" fmla="*/ 181658958 h 10000"/>
              <a:gd name="T68" fmla="*/ 72720508 w 12864"/>
              <a:gd name="T69" fmla="*/ 146967173 h 10000"/>
              <a:gd name="T70" fmla="*/ 72720508 w 12864"/>
              <a:gd name="T71" fmla="*/ 56256044 h 10000"/>
              <a:gd name="T72" fmla="*/ 61661990 w 12864"/>
              <a:gd name="T73" fmla="*/ 0 h 1000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2864" h="10000">
                <a:moveTo>
                  <a:pt x="6669" y="0"/>
                </a:moveTo>
                <a:lnTo>
                  <a:pt x="5217" y="627"/>
                </a:lnTo>
                <a:lnTo>
                  <a:pt x="4509" y="795"/>
                </a:lnTo>
                <a:lnTo>
                  <a:pt x="4285" y="602"/>
                </a:lnTo>
                <a:lnTo>
                  <a:pt x="1850" y="1511"/>
                </a:lnTo>
                <a:lnTo>
                  <a:pt x="361" y="2700"/>
                </a:lnTo>
                <a:lnTo>
                  <a:pt x="0" y="3527"/>
                </a:lnTo>
                <a:lnTo>
                  <a:pt x="2466" y="5401"/>
                </a:lnTo>
                <a:lnTo>
                  <a:pt x="1912" y="6416"/>
                </a:lnTo>
                <a:cubicBezTo>
                  <a:pt x="2658" y="6304"/>
                  <a:pt x="4006" y="6725"/>
                  <a:pt x="4751" y="6612"/>
                </a:cubicBezTo>
                <a:lnTo>
                  <a:pt x="6380" y="6578"/>
                </a:lnTo>
                <a:lnTo>
                  <a:pt x="5473" y="5791"/>
                </a:lnTo>
                <a:lnTo>
                  <a:pt x="6072" y="6005"/>
                </a:lnTo>
                <a:lnTo>
                  <a:pt x="6683" y="7153"/>
                </a:lnTo>
                <a:lnTo>
                  <a:pt x="7388" y="8015"/>
                </a:lnTo>
                <a:cubicBezTo>
                  <a:pt x="7359" y="8285"/>
                  <a:pt x="7584" y="9729"/>
                  <a:pt x="7556" y="10000"/>
                </a:cubicBezTo>
                <a:lnTo>
                  <a:pt x="9007" y="8884"/>
                </a:lnTo>
                <a:lnTo>
                  <a:pt x="8378" y="6935"/>
                </a:lnTo>
                <a:lnTo>
                  <a:pt x="7353" y="6381"/>
                </a:lnTo>
                <a:lnTo>
                  <a:pt x="7865" y="5938"/>
                </a:lnTo>
                <a:cubicBezTo>
                  <a:pt x="7836" y="5815"/>
                  <a:pt x="7808" y="5693"/>
                  <a:pt x="7779" y="5570"/>
                </a:cubicBezTo>
                <a:lnTo>
                  <a:pt x="6413" y="4795"/>
                </a:lnTo>
                <a:lnTo>
                  <a:pt x="7096" y="4205"/>
                </a:lnTo>
                <a:lnTo>
                  <a:pt x="7916" y="4196"/>
                </a:lnTo>
                <a:lnTo>
                  <a:pt x="9685" y="3821"/>
                </a:lnTo>
                <a:cubicBezTo>
                  <a:pt x="9793" y="3687"/>
                  <a:pt x="10219" y="3634"/>
                  <a:pt x="10327" y="3500"/>
                </a:cubicBezTo>
                <a:lnTo>
                  <a:pt x="11115" y="3002"/>
                </a:lnTo>
                <a:cubicBezTo>
                  <a:pt x="11093" y="2923"/>
                  <a:pt x="12886" y="2990"/>
                  <a:pt x="12864" y="2911"/>
                </a:cubicBezTo>
                <a:lnTo>
                  <a:pt x="12264" y="2052"/>
                </a:lnTo>
                <a:cubicBezTo>
                  <a:pt x="12238" y="1992"/>
                  <a:pt x="11078" y="1787"/>
                  <a:pt x="11052" y="1727"/>
                </a:cubicBezTo>
                <a:cubicBezTo>
                  <a:pt x="11067" y="1385"/>
                  <a:pt x="9494" y="1967"/>
                  <a:pt x="9509" y="1625"/>
                </a:cubicBezTo>
                <a:lnTo>
                  <a:pt x="7778" y="1711"/>
                </a:lnTo>
                <a:lnTo>
                  <a:pt x="7430" y="1763"/>
                </a:lnTo>
                <a:lnTo>
                  <a:pt x="7096" y="1550"/>
                </a:lnTo>
                <a:lnTo>
                  <a:pt x="7865" y="1254"/>
                </a:lnTo>
                <a:lnTo>
                  <a:pt x="7865" y="480"/>
                </a:lnTo>
                <a:lnTo>
                  <a:pt x="6669" y="0"/>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2" name="Freeform 241"/>
          <p:cNvSpPr>
            <a:spLocks/>
          </p:cNvSpPr>
          <p:nvPr/>
        </p:nvSpPr>
        <p:spPr bwMode="auto">
          <a:xfrm>
            <a:off x="15077592" y="5619957"/>
            <a:ext cx="329935" cy="182641"/>
          </a:xfrm>
          <a:custGeom>
            <a:avLst/>
            <a:gdLst>
              <a:gd name="T0" fmla="*/ 0 w 348468"/>
              <a:gd name="T1" fmla="*/ 2314 h 191264"/>
              <a:gd name="T2" fmla="*/ 1695 w 348468"/>
              <a:gd name="T3" fmla="*/ 3248 h 191264"/>
              <a:gd name="T4" fmla="*/ 2694 w 348468"/>
              <a:gd name="T5" fmla="*/ 2759 h 191264"/>
              <a:gd name="T6" fmla="*/ 3607 w 348468"/>
              <a:gd name="T7" fmla="*/ 3204 h 191264"/>
              <a:gd name="T8" fmla="*/ 5389 w 348468"/>
              <a:gd name="T9" fmla="*/ 2848 h 191264"/>
              <a:gd name="T10" fmla="*/ 5780 w 348468"/>
              <a:gd name="T11" fmla="*/ 1780 h 191264"/>
              <a:gd name="T12" fmla="*/ 4215 w 348468"/>
              <a:gd name="T13" fmla="*/ 89 h 191264"/>
              <a:gd name="T14" fmla="*/ 2781 w 348468"/>
              <a:gd name="T15" fmla="*/ 356 h 191264"/>
              <a:gd name="T16" fmla="*/ 1912 w 348468"/>
              <a:gd name="T17" fmla="*/ 0 h 191264"/>
              <a:gd name="T18" fmla="*/ 478 w 348468"/>
              <a:gd name="T19" fmla="*/ 1246 h 191264"/>
              <a:gd name="T20" fmla="*/ 0 w 348468"/>
              <a:gd name="T21" fmla="*/ 2314 h 1912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8468" h="191264">
                <a:moveTo>
                  <a:pt x="0" y="136243"/>
                </a:moveTo>
                <a:lnTo>
                  <a:pt x="102182" y="191264"/>
                </a:lnTo>
                <a:lnTo>
                  <a:pt x="162443" y="162443"/>
                </a:lnTo>
                <a:lnTo>
                  <a:pt x="217465" y="188644"/>
                </a:lnTo>
                <a:lnTo>
                  <a:pt x="324887" y="167683"/>
                </a:lnTo>
                <a:lnTo>
                  <a:pt x="348468" y="104802"/>
                </a:lnTo>
                <a:lnTo>
                  <a:pt x="254145" y="5240"/>
                </a:lnTo>
                <a:lnTo>
                  <a:pt x="167684" y="20960"/>
                </a:lnTo>
                <a:lnTo>
                  <a:pt x="115282" y="0"/>
                </a:lnTo>
                <a:lnTo>
                  <a:pt x="28821" y="73361"/>
                </a:lnTo>
                <a:lnTo>
                  <a:pt x="0" y="136243"/>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3" name="Freeform 448"/>
          <p:cNvSpPr>
            <a:spLocks/>
          </p:cNvSpPr>
          <p:nvPr/>
        </p:nvSpPr>
        <p:spPr bwMode="auto">
          <a:xfrm>
            <a:off x="16338414" y="8006090"/>
            <a:ext cx="477225" cy="547929"/>
          </a:xfrm>
          <a:custGeom>
            <a:avLst/>
            <a:gdLst>
              <a:gd name="T0" fmla="*/ 0 w 675"/>
              <a:gd name="T1" fmla="*/ 2147483647 h 773"/>
              <a:gd name="T2" fmla="*/ 2147483647 w 675"/>
              <a:gd name="T3" fmla="*/ 2147483647 h 773"/>
              <a:gd name="T4" fmla="*/ 2147483647 w 675"/>
              <a:gd name="T5" fmla="*/ 2147483647 h 773"/>
              <a:gd name="T6" fmla="*/ 2147483647 w 675"/>
              <a:gd name="T7" fmla="*/ 2147483647 h 773"/>
              <a:gd name="T8" fmla="*/ 2147483647 w 675"/>
              <a:gd name="T9" fmla="*/ 2147483647 h 773"/>
              <a:gd name="T10" fmla="*/ 2147483647 w 675"/>
              <a:gd name="T11" fmla="*/ 2147483647 h 773"/>
              <a:gd name="T12" fmla="*/ 2147483647 w 675"/>
              <a:gd name="T13" fmla="*/ 2147483647 h 773"/>
              <a:gd name="T14" fmla="*/ 2147483647 w 675"/>
              <a:gd name="T15" fmla="*/ 2147483647 h 773"/>
              <a:gd name="T16" fmla="*/ 2147483647 w 675"/>
              <a:gd name="T17" fmla="*/ 2147483647 h 773"/>
              <a:gd name="T18" fmla="*/ 2147483647 w 675"/>
              <a:gd name="T19" fmla="*/ 2147483647 h 773"/>
              <a:gd name="T20" fmla="*/ 2147483647 w 675"/>
              <a:gd name="T21" fmla="*/ 2147483647 h 773"/>
              <a:gd name="T22" fmla="*/ 2147483647 w 675"/>
              <a:gd name="T23" fmla="*/ 2147483647 h 773"/>
              <a:gd name="T24" fmla="*/ 2147483647 w 675"/>
              <a:gd name="T25" fmla="*/ 2147483647 h 773"/>
              <a:gd name="T26" fmla="*/ 2147483647 w 675"/>
              <a:gd name="T27" fmla="*/ 0 h 773"/>
              <a:gd name="T28" fmla="*/ 0 w 675"/>
              <a:gd name="T29" fmla="*/ 2147483647 h 7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75" h="773">
                <a:moveTo>
                  <a:pt x="0" y="41"/>
                </a:moveTo>
                <a:lnTo>
                  <a:pt x="75" y="339"/>
                </a:lnTo>
                <a:lnTo>
                  <a:pt x="273" y="579"/>
                </a:lnTo>
                <a:lnTo>
                  <a:pt x="605" y="769"/>
                </a:lnTo>
                <a:lnTo>
                  <a:pt x="675" y="773"/>
                </a:lnTo>
                <a:lnTo>
                  <a:pt x="563" y="583"/>
                </a:lnTo>
                <a:lnTo>
                  <a:pt x="493" y="521"/>
                </a:lnTo>
                <a:lnTo>
                  <a:pt x="493" y="269"/>
                </a:lnTo>
                <a:lnTo>
                  <a:pt x="323" y="78"/>
                </a:lnTo>
                <a:lnTo>
                  <a:pt x="286" y="58"/>
                </a:lnTo>
                <a:lnTo>
                  <a:pt x="253" y="111"/>
                </a:lnTo>
                <a:lnTo>
                  <a:pt x="141" y="128"/>
                </a:lnTo>
                <a:lnTo>
                  <a:pt x="145" y="70"/>
                </a:lnTo>
                <a:lnTo>
                  <a:pt x="17" y="0"/>
                </a:lnTo>
                <a:lnTo>
                  <a:pt x="0" y="4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4" name="Freeform 330"/>
          <p:cNvSpPr>
            <a:spLocks/>
          </p:cNvSpPr>
          <p:nvPr/>
        </p:nvSpPr>
        <p:spPr bwMode="auto">
          <a:xfrm>
            <a:off x="16468031" y="6309283"/>
            <a:ext cx="742353" cy="1455249"/>
          </a:xfrm>
          <a:custGeom>
            <a:avLst/>
            <a:gdLst>
              <a:gd name="T0" fmla="*/ 2147483647 w 138"/>
              <a:gd name="T1" fmla="*/ 0 h 271"/>
              <a:gd name="T2" fmla="*/ 2147483647 w 138"/>
              <a:gd name="T3" fmla="*/ 0 h 271"/>
              <a:gd name="T4" fmla="*/ 0 w 138"/>
              <a:gd name="T5" fmla="*/ 2147483647 h 271"/>
              <a:gd name="T6" fmla="*/ 2147483647 w 138"/>
              <a:gd name="T7" fmla="*/ 2147483647 h 271"/>
              <a:gd name="T8" fmla="*/ 2147483647 w 138"/>
              <a:gd name="T9" fmla="*/ 2147483647 h 271"/>
              <a:gd name="T10" fmla="*/ 2147483647 w 138"/>
              <a:gd name="T11" fmla="*/ 2147483647 h 271"/>
              <a:gd name="T12" fmla="*/ 2147483647 w 138"/>
              <a:gd name="T13" fmla="*/ 2147483647 h 271"/>
              <a:gd name="T14" fmla="*/ 2147483647 w 138"/>
              <a:gd name="T15" fmla="*/ 2147483647 h 271"/>
              <a:gd name="T16" fmla="*/ 2147483647 w 138"/>
              <a:gd name="T17" fmla="*/ 2147483647 h 271"/>
              <a:gd name="T18" fmla="*/ 2147483647 w 138"/>
              <a:gd name="T19" fmla="*/ 2147483647 h 271"/>
              <a:gd name="T20" fmla="*/ 2147483647 w 138"/>
              <a:gd name="T21" fmla="*/ 2147483647 h 271"/>
              <a:gd name="T22" fmla="*/ 2147483647 w 138"/>
              <a:gd name="T23" fmla="*/ 2147483647 h 271"/>
              <a:gd name="T24" fmla="*/ 2147483647 w 138"/>
              <a:gd name="T25" fmla="*/ 2147483647 h 271"/>
              <a:gd name="T26" fmla="*/ 2147483647 w 138"/>
              <a:gd name="T27" fmla="*/ 2147483647 h 271"/>
              <a:gd name="T28" fmla="*/ 2147483647 w 138"/>
              <a:gd name="T29" fmla="*/ 2147483647 h 271"/>
              <a:gd name="T30" fmla="*/ 2147483647 w 138"/>
              <a:gd name="T31" fmla="*/ 2147483647 h 271"/>
              <a:gd name="T32" fmla="*/ 2147483647 w 138"/>
              <a:gd name="T33" fmla="*/ 2147483647 h 271"/>
              <a:gd name="T34" fmla="*/ 2147483647 w 138"/>
              <a:gd name="T35" fmla="*/ 2147483647 h 271"/>
              <a:gd name="T36" fmla="*/ 2147483647 w 138"/>
              <a:gd name="T37" fmla="*/ 2147483647 h 271"/>
              <a:gd name="T38" fmla="*/ 2147483647 w 138"/>
              <a:gd name="T39" fmla="*/ 2147483647 h 271"/>
              <a:gd name="T40" fmla="*/ 2147483647 w 138"/>
              <a:gd name="T41" fmla="*/ 2147483647 h 271"/>
              <a:gd name="T42" fmla="*/ 2147483647 w 138"/>
              <a:gd name="T43" fmla="*/ 2147483647 h 271"/>
              <a:gd name="T44" fmla="*/ 2147483647 w 138"/>
              <a:gd name="T45" fmla="*/ 2147483647 h 271"/>
              <a:gd name="T46" fmla="*/ 2147483647 w 138"/>
              <a:gd name="T47" fmla="*/ 2147483647 h 271"/>
              <a:gd name="T48" fmla="*/ 2147483647 w 138"/>
              <a:gd name="T49" fmla="*/ 2147483647 h 271"/>
              <a:gd name="T50" fmla="*/ 2147483647 w 138"/>
              <a:gd name="T51" fmla="*/ 2147483647 h 271"/>
              <a:gd name="T52" fmla="*/ 2147483647 w 138"/>
              <a:gd name="T53" fmla="*/ 2147483647 h 271"/>
              <a:gd name="T54" fmla="*/ 2147483647 w 138"/>
              <a:gd name="T55" fmla="*/ 2147483647 h 271"/>
              <a:gd name="T56" fmla="*/ 2147483647 w 138"/>
              <a:gd name="T57" fmla="*/ 0 h 2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38" h="271">
                <a:moveTo>
                  <a:pt x="66" y="0"/>
                </a:moveTo>
                <a:lnTo>
                  <a:pt x="6" y="0"/>
                </a:lnTo>
                <a:lnTo>
                  <a:pt x="0" y="24"/>
                </a:lnTo>
                <a:lnTo>
                  <a:pt x="6" y="24"/>
                </a:lnTo>
                <a:lnTo>
                  <a:pt x="18" y="42"/>
                </a:lnTo>
                <a:lnTo>
                  <a:pt x="36" y="48"/>
                </a:lnTo>
                <a:lnTo>
                  <a:pt x="42" y="60"/>
                </a:lnTo>
                <a:lnTo>
                  <a:pt x="36" y="72"/>
                </a:lnTo>
                <a:lnTo>
                  <a:pt x="54" y="96"/>
                </a:lnTo>
                <a:lnTo>
                  <a:pt x="78" y="126"/>
                </a:lnTo>
                <a:lnTo>
                  <a:pt x="96" y="144"/>
                </a:lnTo>
                <a:lnTo>
                  <a:pt x="96" y="175"/>
                </a:lnTo>
                <a:lnTo>
                  <a:pt x="96" y="211"/>
                </a:lnTo>
                <a:lnTo>
                  <a:pt x="78" y="223"/>
                </a:lnTo>
                <a:lnTo>
                  <a:pt x="60" y="229"/>
                </a:lnTo>
                <a:lnTo>
                  <a:pt x="54" y="241"/>
                </a:lnTo>
                <a:lnTo>
                  <a:pt x="42" y="247"/>
                </a:lnTo>
                <a:lnTo>
                  <a:pt x="48" y="253"/>
                </a:lnTo>
                <a:lnTo>
                  <a:pt x="66" y="271"/>
                </a:lnTo>
                <a:lnTo>
                  <a:pt x="108" y="241"/>
                </a:lnTo>
                <a:lnTo>
                  <a:pt x="138" y="211"/>
                </a:lnTo>
                <a:lnTo>
                  <a:pt x="114" y="132"/>
                </a:lnTo>
                <a:lnTo>
                  <a:pt x="102" y="114"/>
                </a:lnTo>
                <a:lnTo>
                  <a:pt x="78" y="84"/>
                </a:lnTo>
                <a:lnTo>
                  <a:pt x="66" y="60"/>
                </a:lnTo>
                <a:lnTo>
                  <a:pt x="78" y="48"/>
                </a:lnTo>
                <a:lnTo>
                  <a:pt x="96" y="36"/>
                </a:lnTo>
                <a:lnTo>
                  <a:pt x="90" y="18"/>
                </a:lnTo>
                <a:lnTo>
                  <a:pt x="66" y="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5" name="Freeform 446"/>
          <p:cNvSpPr>
            <a:spLocks/>
          </p:cNvSpPr>
          <p:nvPr/>
        </p:nvSpPr>
        <p:spPr bwMode="auto">
          <a:xfrm>
            <a:off x="15990802" y="6550844"/>
            <a:ext cx="824837" cy="1484706"/>
          </a:xfrm>
          <a:custGeom>
            <a:avLst/>
            <a:gdLst>
              <a:gd name="T0" fmla="*/ 2147483647 w 107"/>
              <a:gd name="T1" fmla="*/ 2147483647 h 190"/>
              <a:gd name="T2" fmla="*/ 0 w 107"/>
              <a:gd name="T3" fmla="*/ 2147483647 h 190"/>
              <a:gd name="T4" fmla="*/ 2147483647 w 107"/>
              <a:gd name="T5" fmla="*/ 2147483647 h 190"/>
              <a:gd name="T6" fmla="*/ 2147483647 w 107"/>
              <a:gd name="T7" fmla="*/ 2147483647 h 190"/>
              <a:gd name="T8" fmla="*/ 2147483647 w 107"/>
              <a:gd name="T9" fmla="*/ 2147483647 h 190"/>
              <a:gd name="T10" fmla="*/ 2147483647 w 107"/>
              <a:gd name="T11" fmla="*/ 2147483647 h 190"/>
              <a:gd name="T12" fmla="*/ 2147483647 w 107"/>
              <a:gd name="T13" fmla="*/ 2147483647 h 190"/>
              <a:gd name="T14" fmla="*/ 2147483647 w 107"/>
              <a:gd name="T15" fmla="*/ 2147483647 h 190"/>
              <a:gd name="T16" fmla="*/ 2147483647 w 107"/>
              <a:gd name="T17" fmla="*/ 2147483647 h 190"/>
              <a:gd name="T18" fmla="*/ 2147483647 w 107"/>
              <a:gd name="T19" fmla="*/ 2147483647 h 190"/>
              <a:gd name="T20" fmla="*/ 2147483647 w 107"/>
              <a:gd name="T21" fmla="*/ 2147483647 h 190"/>
              <a:gd name="T22" fmla="*/ 2147483647 w 107"/>
              <a:gd name="T23" fmla="*/ 2147483647 h 190"/>
              <a:gd name="T24" fmla="*/ 2147483647 w 107"/>
              <a:gd name="T25" fmla="*/ 2147483647 h 190"/>
              <a:gd name="T26" fmla="*/ 2147483647 w 107"/>
              <a:gd name="T27" fmla="*/ 2147483647 h 190"/>
              <a:gd name="T28" fmla="*/ 2147483647 w 107"/>
              <a:gd name="T29" fmla="*/ 2147483647 h 190"/>
              <a:gd name="T30" fmla="*/ 2147483647 w 107"/>
              <a:gd name="T31" fmla="*/ 2147483647 h 190"/>
              <a:gd name="T32" fmla="*/ 2147483647 w 107"/>
              <a:gd name="T33" fmla="*/ 2147483647 h 190"/>
              <a:gd name="T34" fmla="*/ 2147483647 w 107"/>
              <a:gd name="T35" fmla="*/ 2147483647 h 190"/>
              <a:gd name="T36" fmla="*/ 2147483647 w 107"/>
              <a:gd name="T37" fmla="*/ 2147483647 h 190"/>
              <a:gd name="T38" fmla="*/ 2147483647 w 107"/>
              <a:gd name="T39" fmla="*/ 2147483647 h 190"/>
              <a:gd name="T40" fmla="*/ 2147483647 w 107"/>
              <a:gd name="T41" fmla="*/ 2147483647 h 190"/>
              <a:gd name="T42" fmla="*/ 2147483647 w 107"/>
              <a:gd name="T43" fmla="*/ 2147483647 h 190"/>
              <a:gd name="T44" fmla="*/ 2147483647 w 107"/>
              <a:gd name="T45" fmla="*/ 2147483647 h 190"/>
              <a:gd name="T46" fmla="*/ 2147483647 w 107"/>
              <a:gd name="T47" fmla="*/ 2147483647 h 190"/>
              <a:gd name="T48" fmla="*/ 2147483647 w 107"/>
              <a:gd name="T49" fmla="*/ 2147483647 h 190"/>
              <a:gd name="T50" fmla="*/ 2147483647 w 107"/>
              <a:gd name="T51" fmla="*/ 2147483647 h 190"/>
              <a:gd name="T52" fmla="*/ 2147483647 w 107"/>
              <a:gd name="T53" fmla="*/ 2147483647 h 190"/>
              <a:gd name="T54" fmla="*/ 2147483647 w 107"/>
              <a:gd name="T55" fmla="*/ 2147483647 h 190"/>
              <a:gd name="T56" fmla="*/ 2147483647 w 107"/>
              <a:gd name="T57" fmla="*/ 2147483647 h 190"/>
              <a:gd name="T58" fmla="*/ 2147483647 w 107"/>
              <a:gd name="T59" fmla="*/ 0 h 190"/>
              <a:gd name="T60" fmla="*/ 2147483647 w 107"/>
              <a:gd name="T61" fmla="*/ 2147483647 h 19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07" h="190">
                <a:moveTo>
                  <a:pt x="7" y="9"/>
                </a:moveTo>
                <a:lnTo>
                  <a:pt x="0" y="23"/>
                </a:lnTo>
                <a:lnTo>
                  <a:pt x="15" y="47"/>
                </a:lnTo>
                <a:lnTo>
                  <a:pt x="15" y="60"/>
                </a:lnTo>
                <a:lnTo>
                  <a:pt x="22" y="78"/>
                </a:lnTo>
                <a:lnTo>
                  <a:pt x="19" y="93"/>
                </a:lnTo>
                <a:lnTo>
                  <a:pt x="23" y="110"/>
                </a:lnTo>
                <a:lnTo>
                  <a:pt x="26" y="118"/>
                </a:lnTo>
                <a:lnTo>
                  <a:pt x="19" y="126"/>
                </a:lnTo>
                <a:lnTo>
                  <a:pt x="13" y="159"/>
                </a:lnTo>
                <a:lnTo>
                  <a:pt x="33" y="182"/>
                </a:lnTo>
                <a:lnTo>
                  <a:pt x="34" y="178"/>
                </a:lnTo>
                <a:lnTo>
                  <a:pt x="46" y="185"/>
                </a:lnTo>
                <a:lnTo>
                  <a:pt x="46" y="190"/>
                </a:lnTo>
                <a:lnTo>
                  <a:pt x="56" y="188"/>
                </a:lnTo>
                <a:lnTo>
                  <a:pt x="59" y="184"/>
                </a:lnTo>
                <a:lnTo>
                  <a:pt x="43" y="174"/>
                </a:lnTo>
                <a:lnTo>
                  <a:pt x="27" y="149"/>
                </a:lnTo>
                <a:lnTo>
                  <a:pt x="19" y="138"/>
                </a:lnTo>
                <a:lnTo>
                  <a:pt x="32" y="113"/>
                </a:lnTo>
                <a:lnTo>
                  <a:pt x="57" y="108"/>
                </a:lnTo>
                <a:lnTo>
                  <a:pt x="70" y="119"/>
                </a:lnTo>
                <a:lnTo>
                  <a:pt x="63" y="97"/>
                </a:lnTo>
                <a:lnTo>
                  <a:pt x="72" y="87"/>
                </a:lnTo>
                <a:lnTo>
                  <a:pt x="101" y="87"/>
                </a:lnTo>
                <a:lnTo>
                  <a:pt x="107" y="73"/>
                </a:lnTo>
                <a:lnTo>
                  <a:pt x="95" y="50"/>
                </a:lnTo>
                <a:lnTo>
                  <a:pt x="85" y="37"/>
                </a:lnTo>
                <a:lnTo>
                  <a:pt x="48" y="27"/>
                </a:lnTo>
                <a:lnTo>
                  <a:pt x="36" y="0"/>
                </a:lnTo>
                <a:lnTo>
                  <a:pt x="7" y="9"/>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6" name="Freeform 329"/>
          <p:cNvSpPr>
            <a:spLocks/>
          </p:cNvSpPr>
          <p:nvPr/>
        </p:nvSpPr>
        <p:spPr bwMode="auto">
          <a:xfrm>
            <a:off x="16238253" y="6403550"/>
            <a:ext cx="783597" cy="854297"/>
          </a:xfrm>
          <a:custGeom>
            <a:avLst/>
            <a:gdLst>
              <a:gd name="T0" fmla="*/ 1557099446 w 10000"/>
              <a:gd name="T1" fmla="*/ 2147483647 h 10000"/>
              <a:gd name="T2" fmla="*/ 1795553424 w 10000"/>
              <a:gd name="T3" fmla="*/ 2147483647 h 10000"/>
              <a:gd name="T4" fmla="*/ 1795553424 w 10000"/>
              <a:gd name="T5" fmla="*/ 2019481425 h 10000"/>
              <a:gd name="T6" fmla="*/ 1561415592 w 10000"/>
              <a:gd name="T7" fmla="*/ 1716105542 h 10000"/>
              <a:gd name="T8" fmla="*/ 1249166454 w 10000"/>
              <a:gd name="T9" fmla="*/ 1211740132 h 10000"/>
              <a:gd name="T10" fmla="*/ 1014850316 w 10000"/>
              <a:gd name="T11" fmla="*/ 806974560 h 10000"/>
              <a:gd name="T12" fmla="*/ 1092952268 w 10000"/>
              <a:gd name="T13" fmla="*/ 605742369 h 10000"/>
              <a:gd name="T14" fmla="*/ 1014850316 w 10000"/>
              <a:gd name="T15" fmla="*/ 403998332 h 10000"/>
              <a:gd name="T16" fmla="*/ 780703130 w 10000"/>
              <a:gd name="T17" fmla="*/ 302621350 h 10000"/>
              <a:gd name="T18" fmla="*/ 624489387 w 10000"/>
              <a:gd name="T19" fmla="*/ 0 h 10000"/>
              <a:gd name="T20" fmla="*/ 546386970 w 10000"/>
              <a:gd name="T21" fmla="*/ 0 h 10000"/>
              <a:gd name="T22" fmla="*/ 156213743 w 10000"/>
              <a:gd name="T23" fmla="*/ 100622449 h 10000"/>
              <a:gd name="T24" fmla="*/ 0 w 10000"/>
              <a:gd name="T25" fmla="*/ 403998332 h 10000"/>
              <a:gd name="T26" fmla="*/ 78102417 w 10000"/>
              <a:gd name="T27" fmla="*/ 605742369 h 10000"/>
              <a:gd name="T28" fmla="*/ 156213743 w 10000"/>
              <a:gd name="T29" fmla="*/ 1211740132 h 10000"/>
              <a:gd name="T30" fmla="*/ 702600713 w 10000"/>
              <a:gd name="T31" fmla="*/ 1211740132 h 10000"/>
              <a:gd name="T32" fmla="*/ 936738546 w 10000"/>
              <a:gd name="T33" fmla="*/ 1312362604 h 10000"/>
              <a:gd name="T34" fmla="*/ 1327090100 w 10000"/>
              <a:gd name="T35" fmla="*/ 2120103874 h 10000"/>
              <a:gd name="T36" fmla="*/ 1249166454 w 10000"/>
              <a:gd name="T37" fmla="*/ 2147483647 h 10000"/>
              <a:gd name="T38" fmla="*/ 1557099446 w 10000"/>
              <a:gd name="T39" fmla="*/ 2147483647 h 1000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000" h="10000">
                <a:moveTo>
                  <a:pt x="8672" y="9830"/>
                </a:moveTo>
                <a:lnTo>
                  <a:pt x="10000" y="10000"/>
                </a:lnTo>
                <a:lnTo>
                  <a:pt x="10000" y="7948"/>
                </a:lnTo>
                <a:lnTo>
                  <a:pt x="8696" y="6754"/>
                </a:lnTo>
                <a:lnTo>
                  <a:pt x="6957" y="4769"/>
                </a:lnTo>
                <a:lnTo>
                  <a:pt x="5652" y="3176"/>
                </a:lnTo>
                <a:lnTo>
                  <a:pt x="6087" y="2384"/>
                </a:lnTo>
                <a:lnTo>
                  <a:pt x="5652" y="1590"/>
                </a:lnTo>
                <a:lnTo>
                  <a:pt x="4348" y="1191"/>
                </a:lnTo>
                <a:lnTo>
                  <a:pt x="3478" y="0"/>
                </a:lnTo>
                <a:lnTo>
                  <a:pt x="3043" y="0"/>
                </a:lnTo>
                <a:lnTo>
                  <a:pt x="870" y="396"/>
                </a:lnTo>
                <a:lnTo>
                  <a:pt x="0" y="1590"/>
                </a:lnTo>
                <a:lnTo>
                  <a:pt x="435" y="2384"/>
                </a:lnTo>
                <a:lnTo>
                  <a:pt x="870" y="4769"/>
                </a:lnTo>
                <a:lnTo>
                  <a:pt x="3913" y="4769"/>
                </a:lnTo>
                <a:lnTo>
                  <a:pt x="5217" y="5165"/>
                </a:lnTo>
                <a:lnTo>
                  <a:pt x="7391" y="8344"/>
                </a:lnTo>
                <a:lnTo>
                  <a:pt x="6957" y="9602"/>
                </a:lnTo>
                <a:lnTo>
                  <a:pt x="8672" y="98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7" name="Freeform 329"/>
          <p:cNvSpPr>
            <a:spLocks/>
          </p:cNvSpPr>
          <p:nvPr/>
        </p:nvSpPr>
        <p:spPr bwMode="auto">
          <a:xfrm>
            <a:off x="16473921" y="7198930"/>
            <a:ext cx="547929" cy="435985"/>
          </a:xfrm>
          <a:custGeom>
            <a:avLst/>
            <a:gdLst>
              <a:gd name="T0" fmla="*/ 348872861 w 10000"/>
              <a:gd name="T1" fmla="*/ 27209600 h 6448"/>
              <a:gd name="T2" fmla="*/ 315095383 w 10000"/>
              <a:gd name="T3" fmla="*/ 15074732 h 6448"/>
              <a:gd name="T4" fmla="*/ 240533365 w 10000"/>
              <a:gd name="T5" fmla="*/ 0 h 6448"/>
              <a:gd name="T6" fmla="*/ 80162754 w 10000"/>
              <a:gd name="T7" fmla="*/ 50172884 h 6448"/>
              <a:gd name="T8" fmla="*/ 0 w 10000"/>
              <a:gd name="T9" fmla="*/ 150615594 h 6448"/>
              <a:gd name="T10" fmla="*/ 0 w 10000"/>
              <a:gd name="T11" fmla="*/ 351307147 h 6448"/>
              <a:gd name="T12" fmla="*/ 133606765 w 10000"/>
              <a:gd name="T13" fmla="*/ 601966131 h 6448"/>
              <a:gd name="T14" fmla="*/ 187047513 w 10000"/>
              <a:gd name="T15" fmla="*/ 652241915 h 6448"/>
              <a:gd name="T16" fmla="*/ 240533365 w 10000"/>
              <a:gd name="T17" fmla="*/ 601966131 h 6448"/>
              <a:gd name="T18" fmla="*/ 267168619 w 10000"/>
              <a:gd name="T19" fmla="*/ 501626339 h 6448"/>
              <a:gd name="T20" fmla="*/ 347418124 w 10000"/>
              <a:gd name="T21" fmla="*/ 451756161 h 6448"/>
              <a:gd name="T22" fmla="*/ 427539023 w 10000"/>
              <a:gd name="T23" fmla="*/ 351307147 h 6448"/>
              <a:gd name="T24" fmla="*/ 427539023 w 10000"/>
              <a:gd name="T25" fmla="*/ 50172884 h 6448"/>
              <a:gd name="T26" fmla="*/ 348872861 w 10000"/>
              <a:gd name="T27" fmla="*/ 27209600 h 644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000" h="6448">
                <a:moveTo>
                  <a:pt x="8160" y="269"/>
                </a:moveTo>
                <a:cubicBezTo>
                  <a:pt x="7722" y="211"/>
                  <a:pt x="7792" y="194"/>
                  <a:pt x="7370" y="149"/>
                </a:cubicBezTo>
                <a:lnTo>
                  <a:pt x="5626" y="0"/>
                </a:lnTo>
                <a:lnTo>
                  <a:pt x="1875" y="496"/>
                </a:lnTo>
                <a:lnTo>
                  <a:pt x="0" y="1489"/>
                </a:lnTo>
                <a:lnTo>
                  <a:pt x="0" y="3473"/>
                </a:lnTo>
                <a:lnTo>
                  <a:pt x="3125" y="5951"/>
                </a:lnTo>
                <a:lnTo>
                  <a:pt x="4375" y="6448"/>
                </a:lnTo>
                <a:lnTo>
                  <a:pt x="5626" y="5951"/>
                </a:lnTo>
                <a:lnTo>
                  <a:pt x="6249" y="4959"/>
                </a:lnTo>
                <a:lnTo>
                  <a:pt x="8126" y="4466"/>
                </a:lnTo>
                <a:lnTo>
                  <a:pt x="10000" y="3473"/>
                </a:lnTo>
                <a:lnTo>
                  <a:pt x="10000" y="496"/>
                </a:lnTo>
                <a:lnTo>
                  <a:pt x="8160" y="269"/>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6330" name="AutoShape 74"/>
          <p:cNvSpPr>
            <a:spLocks/>
          </p:cNvSpPr>
          <p:nvPr/>
        </p:nvSpPr>
        <p:spPr bwMode="auto">
          <a:xfrm>
            <a:off x="19413876" y="5360723"/>
            <a:ext cx="23241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333333"/>
                </a:solidFill>
                <a:latin typeface="Aleo" panose="020F0502020204030203" pitchFamily="34" charset="0"/>
                <a:ea typeface="Aleo Regular" charset="0"/>
                <a:cs typeface="Aleo Regular" charset="0"/>
                <a:sym typeface="Aleo Regular" charset="0"/>
              </a:rPr>
              <a:t>4</a:t>
            </a:r>
            <a:r>
              <a:rPr lang="en-US" sz="7900" b="1" dirty="0" smtClean="0">
                <a:solidFill>
                  <a:srgbClr val="333333"/>
                </a:solidFill>
                <a:latin typeface="Aleo" panose="020F0502020204030203" pitchFamily="34" charset="0"/>
                <a:ea typeface="Aleo Regular" charset="0"/>
                <a:cs typeface="Aleo Regular" charset="0"/>
                <a:sym typeface="Aleo Regular" charset="0"/>
              </a:rPr>
              <a:t>%</a:t>
            </a:r>
            <a:endParaRPr lang="en-US" dirty="0"/>
          </a:p>
        </p:txBody>
      </p:sp>
      <p:sp>
        <p:nvSpPr>
          <p:cNvPr id="96331" name="AutoShape 75"/>
          <p:cNvSpPr>
            <a:spLocks/>
          </p:cNvSpPr>
          <p:nvPr/>
        </p:nvSpPr>
        <p:spPr bwMode="auto">
          <a:xfrm>
            <a:off x="19337676" y="6351323"/>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smtClean="0">
                <a:solidFill>
                  <a:srgbClr val="333333"/>
                </a:solidFill>
                <a:latin typeface="Aleo" panose="020F0502020204030203" pitchFamily="34" charset="0"/>
                <a:ea typeface="Aleo Regular" charset="0"/>
                <a:cs typeface="Aleo Regular" charset="0"/>
                <a:sym typeface="Aleo Regular" charset="0"/>
              </a:rPr>
              <a:t>growth</a:t>
            </a:r>
          </a:p>
        </p:txBody>
      </p:sp>
      <p:sp>
        <p:nvSpPr>
          <p:cNvPr id="109" name="AutoShape 74"/>
          <p:cNvSpPr>
            <a:spLocks/>
          </p:cNvSpPr>
          <p:nvPr/>
        </p:nvSpPr>
        <p:spPr bwMode="auto">
          <a:xfrm>
            <a:off x="11903968" y="8514184"/>
            <a:ext cx="417424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b="1" dirty="0" smtClean="0">
                <a:solidFill>
                  <a:srgbClr val="333333"/>
                </a:solidFill>
                <a:latin typeface="Aleo" panose="020F0502020204030203" pitchFamily="34" charset="0"/>
                <a:ea typeface="Aleo Regular" charset="0"/>
                <a:cs typeface="Aleo Regular" charset="0"/>
                <a:sym typeface="Aleo Regular" charset="0"/>
              </a:rPr>
              <a:t>USD </a:t>
            </a:r>
            <a:r>
              <a:rPr lang="en-US" sz="7900" b="1" dirty="0" smtClean="0">
                <a:solidFill>
                  <a:srgbClr val="333333"/>
                </a:solidFill>
                <a:latin typeface="Aleo" panose="020F0502020204030203" pitchFamily="34" charset="0"/>
                <a:ea typeface="Aleo Regular" charset="0"/>
                <a:cs typeface="Aleo Regular" charset="0"/>
                <a:sym typeface="Aleo Regular" charset="0"/>
              </a:rPr>
              <a:t>$11.3</a:t>
            </a:r>
            <a:endParaRPr lang="en-US" dirty="0"/>
          </a:p>
        </p:txBody>
      </p:sp>
      <p:sp>
        <p:nvSpPr>
          <p:cNvPr id="110" name="AutoShape 75"/>
          <p:cNvSpPr>
            <a:spLocks/>
          </p:cNvSpPr>
          <p:nvPr/>
        </p:nvSpPr>
        <p:spPr bwMode="auto">
          <a:xfrm>
            <a:off x="13389648" y="9545538"/>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a:solidFill>
                  <a:srgbClr val="333333"/>
                </a:solidFill>
                <a:latin typeface="Aleo" panose="020F0502020204030203" pitchFamily="34" charset="0"/>
                <a:ea typeface="Aleo Regular" charset="0"/>
                <a:cs typeface="Aleo Regular" charset="0"/>
                <a:sym typeface="Aleo Regular" charset="0"/>
              </a:rPr>
              <a:t>b</a:t>
            </a:r>
            <a:r>
              <a:rPr lang="en-US" sz="5200" dirty="0" smtClean="0">
                <a:solidFill>
                  <a:srgbClr val="333333"/>
                </a:solidFill>
                <a:latin typeface="Aleo" panose="020F0502020204030203" pitchFamily="34" charset="0"/>
                <a:ea typeface="Aleo Regular" charset="0"/>
                <a:cs typeface="Aleo Regular" charset="0"/>
                <a:sym typeface="Aleo Regular" charset="0"/>
              </a:rPr>
              <a:t>illion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323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8" name="AutoShape 2"/>
          <p:cNvSpPr>
            <a:spLocks/>
          </p:cNvSpPr>
          <p:nvPr/>
        </p:nvSpPr>
        <p:spPr bwMode="auto">
          <a:xfrm>
            <a:off x="19251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A47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9" name="AutoShape 3"/>
          <p:cNvSpPr>
            <a:spLocks/>
          </p:cNvSpPr>
          <p:nvPr/>
        </p:nvSpPr>
        <p:spPr bwMode="auto">
          <a:xfrm>
            <a:off x="20748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3141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0" name="AutoShape 4"/>
          <p:cNvSpPr>
            <a:spLocks/>
          </p:cNvSpPr>
          <p:nvPr/>
        </p:nvSpPr>
        <p:spPr bwMode="auto">
          <a:xfrm>
            <a:off x="19827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459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1" name="AutoShape 5"/>
          <p:cNvSpPr>
            <a:spLocks/>
          </p:cNvSpPr>
          <p:nvPr/>
        </p:nvSpPr>
        <p:spPr bwMode="auto">
          <a:xfrm>
            <a:off x="13282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2" name="AutoShape 6"/>
          <p:cNvSpPr>
            <a:spLocks/>
          </p:cNvSpPr>
          <p:nvPr/>
        </p:nvSpPr>
        <p:spPr bwMode="auto">
          <a:xfrm>
            <a:off x="14779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3" name="AutoShape 7"/>
          <p:cNvSpPr>
            <a:spLocks/>
          </p:cNvSpPr>
          <p:nvPr/>
        </p:nvSpPr>
        <p:spPr bwMode="auto">
          <a:xfrm>
            <a:off x="13858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endParaRPr>
          </a:p>
        </p:txBody>
      </p:sp>
      <p:sp>
        <p:nvSpPr>
          <p:cNvPr id="80904" name="AutoShape 8"/>
          <p:cNvSpPr>
            <a:spLocks/>
          </p:cNvSpPr>
          <p:nvPr/>
        </p:nvSpPr>
        <p:spPr bwMode="auto">
          <a:xfrm>
            <a:off x="7313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5" name="AutoShape 9"/>
          <p:cNvSpPr>
            <a:spLocks/>
          </p:cNvSpPr>
          <p:nvPr/>
        </p:nvSpPr>
        <p:spPr bwMode="auto">
          <a:xfrm>
            <a:off x="8810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6" name="AutoShape 10"/>
          <p:cNvSpPr>
            <a:spLocks/>
          </p:cNvSpPr>
          <p:nvPr/>
        </p:nvSpPr>
        <p:spPr bwMode="auto">
          <a:xfrm>
            <a:off x="7889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C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7" name="AutoShape 11"/>
          <p:cNvSpPr>
            <a:spLocks/>
          </p:cNvSpPr>
          <p:nvPr/>
        </p:nvSpPr>
        <p:spPr bwMode="auto">
          <a:xfrm>
            <a:off x="1344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6C8BD"/>
              </a:solidFill>
              <a:effectLst>
                <a:outerShdw blurRad="38100" dist="38100" dir="2700000" algn="tl">
                  <a:srgbClr val="000000"/>
                </a:outerShdw>
              </a:effectLst>
            </a:endParaRPr>
          </a:p>
        </p:txBody>
      </p:sp>
      <p:sp>
        <p:nvSpPr>
          <p:cNvPr id="80908" name="AutoShape 12"/>
          <p:cNvSpPr>
            <a:spLocks/>
          </p:cNvSpPr>
          <p:nvPr/>
        </p:nvSpPr>
        <p:spPr bwMode="auto">
          <a:xfrm>
            <a:off x="2841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8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9" name="AutoShape 13"/>
          <p:cNvSpPr>
            <a:spLocks/>
          </p:cNvSpPr>
          <p:nvPr/>
        </p:nvSpPr>
        <p:spPr bwMode="auto">
          <a:xfrm>
            <a:off x="1920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2D3C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13" name="AutoShape 17"/>
          <p:cNvSpPr>
            <a:spLocks/>
          </p:cNvSpPr>
          <p:nvPr/>
        </p:nvSpPr>
        <p:spPr bwMode="auto">
          <a:xfrm>
            <a:off x="19912013" y="5715000"/>
            <a:ext cx="24892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Referrals</a:t>
            </a:r>
            <a:endParaRPr lang="en-US" dirty="0"/>
          </a:p>
        </p:txBody>
      </p:sp>
      <p:sp>
        <p:nvSpPr>
          <p:cNvPr id="80914" name="AutoShape 18"/>
          <p:cNvSpPr>
            <a:spLocks/>
          </p:cNvSpPr>
          <p:nvPr/>
        </p:nvSpPr>
        <p:spPr bwMode="auto">
          <a:xfrm>
            <a:off x="13944600" y="5715000"/>
            <a:ext cx="2486025"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p>
        </p:txBody>
      </p:sp>
      <p:sp>
        <p:nvSpPr>
          <p:cNvPr id="80915" name="AutoShape 19"/>
          <p:cNvSpPr>
            <a:spLocks/>
          </p:cNvSpPr>
          <p:nvPr/>
        </p:nvSpPr>
        <p:spPr bwMode="auto">
          <a:xfrm>
            <a:off x="7931150" y="5715000"/>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Advertising</a:t>
            </a:r>
            <a:endParaRPr lang="en-US" dirty="0"/>
          </a:p>
        </p:txBody>
      </p:sp>
      <p:sp>
        <p:nvSpPr>
          <p:cNvPr id="80916" name="AutoShape 20"/>
          <p:cNvSpPr>
            <a:spLocks/>
          </p:cNvSpPr>
          <p:nvPr/>
        </p:nvSpPr>
        <p:spPr bwMode="auto">
          <a:xfrm>
            <a:off x="1960562" y="5715000"/>
            <a:ext cx="2578102"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Lead Generation</a:t>
            </a:r>
            <a:endParaRPr lang="en-US" dirty="0"/>
          </a:p>
        </p:txBody>
      </p:sp>
      <p:sp>
        <p:nvSpPr>
          <p:cNvPr id="80917" name="AutoShape 21"/>
          <p:cNvSpPr>
            <a:spLocks/>
          </p:cNvSpPr>
          <p:nvPr/>
        </p:nvSpPr>
        <p:spPr bwMode="auto">
          <a:xfrm>
            <a:off x="18488025" y="8712200"/>
            <a:ext cx="53086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Referral programs provide revenue if a customer downloads or purchases a partner app.</a:t>
            </a:r>
            <a:endParaRPr lang="en-US" dirty="0"/>
          </a:p>
        </p:txBody>
      </p:sp>
      <p:sp>
        <p:nvSpPr>
          <p:cNvPr id="80918" name="AutoShape 22"/>
          <p:cNvSpPr>
            <a:spLocks/>
          </p:cNvSpPr>
          <p:nvPr/>
        </p:nvSpPr>
        <p:spPr bwMode="auto">
          <a:xfrm>
            <a:off x="6550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Targeted advertising within </a:t>
            </a:r>
            <a:r>
              <a:rPr lang="en-US" sz="3600" dirty="0" err="1" smtClean="0">
                <a:solidFill>
                  <a:srgbClr val="4D4D4D"/>
                </a:solidFill>
                <a:latin typeface="Lato Light" panose="020F0302020204030203" pitchFamily="34" charset="0"/>
                <a:sym typeface="Lato Light" panose="020F0302020204030203" pitchFamily="34" charset="0"/>
              </a:rPr>
              <a:t>CityDog</a:t>
            </a:r>
            <a:r>
              <a:rPr lang="en-US" sz="3600" dirty="0" smtClean="0">
                <a:solidFill>
                  <a:srgbClr val="4D4D4D"/>
                </a:solidFill>
                <a:latin typeface="Lato Light" panose="020F0302020204030203" pitchFamily="34" charset="0"/>
                <a:sym typeface="Lato Light" panose="020F0302020204030203" pitchFamily="34" charset="0"/>
              </a:rPr>
              <a:t> and partner apps, delivered at the right moment.</a:t>
            </a:r>
            <a:endParaRPr lang="en-US" dirty="0"/>
          </a:p>
        </p:txBody>
      </p:sp>
      <p:sp>
        <p:nvSpPr>
          <p:cNvPr id="80919" name="AutoShape 23"/>
          <p:cNvSpPr>
            <a:spLocks/>
          </p:cNvSpPr>
          <p:nvPr/>
        </p:nvSpPr>
        <p:spPr bwMode="auto">
          <a:xfrm>
            <a:off x="12519025" y="8712200"/>
            <a:ext cx="53086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Direct partnerships with pet industry leaders will generate revenue through commission and targeted advertising campaigns.</a:t>
            </a:r>
          </a:p>
        </p:txBody>
      </p:sp>
      <p:sp>
        <p:nvSpPr>
          <p:cNvPr id="80920" name="AutoShape 24"/>
          <p:cNvSpPr>
            <a:spLocks/>
          </p:cNvSpPr>
          <p:nvPr/>
        </p:nvSpPr>
        <p:spPr bwMode="auto">
          <a:xfrm>
            <a:off x="581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Users of the app form a leads database which can be sold to pet product providers and lead resellers. </a:t>
            </a:r>
            <a:endParaRPr lang="en-US" dirty="0"/>
          </a:p>
        </p:txBody>
      </p:sp>
      <p:sp>
        <p:nvSpPr>
          <p:cNvPr id="80921" name="AutoShape 25"/>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Revenue streams</a:t>
            </a:r>
            <a:endParaRPr lang="en-US" dirty="0"/>
          </a:p>
        </p:txBody>
      </p:sp>
      <p:sp>
        <p:nvSpPr>
          <p:cNvPr id="29" name="AutoShape 19"/>
          <p:cNvSpPr>
            <a:spLocks/>
          </p:cNvSpPr>
          <p:nvPr/>
        </p:nvSpPr>
        <p:spPr bwMode="auto">
          <a:xfrm>
            <a:off x="13893006" y="5595144"/>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Partner Programs</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576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Pakiet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1282</TotalTime>
  <Words>1290</Words>
  <Application>Microsoft Office PowerPoint</Application>
  <PresentationFormat>Custom</PresentationFormat>
  <Paragraphs>148</Paragraphs>
  <Slides>13</Slides>
  <Notes>13</Notes>
  <HiddenSlides>0</HiddenSlides>
  <MMClips>13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Calibri Light</vt:lpstr>
      <vt:lpstr>Gill Sans</vt:lpstr>
      <vt:lpstr>Arial</vt:lpstr>
      <vt:lpstr>Aleo</vt:lpstr>
      <vt:lpstr>Lucida Grande</vt:lpstr>
      <vt:lpstr>Calibri</vt:lpstr>
      <vt:lpstr>Lato Light</vt:lpstr>
      <vt:lpstr>Aleo Regular</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INB301_Assignment_1</dc:title>
  <dc:creator>Michael.Walton@endeavour.edu.au</dc:creator>
  <cp:lastModifiedBy>Michael Walton</cp:lastModifiedBy>
  <cp:revision>276</cp:revision>
  <cp:lastPrinted>2014-04-07T04:37:10Z</cp:lastPrinted>
  <dcterms:modified xsi:type="dcterms:W3CDTF">2014-04-07T07:26:50Z</dcterms:modified>
</cp:coreProperties>
</file>